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72" r:id="rId2"/>
    <p:sldMasterId id="2147483696" r:id="rId3"/>
    <p:sldMasterId id="2147483708" r:id="rId4"/>
  </p:sldMasterIdLst>
  <p:notesMasterIdLst>
    <p:notesMasterId r:id="rId17"/>
  </p:notesMasterIdLst>
  <p:sldIdLst>
    <p:sldId id="301" r:id="rId5"/>
    <p:sldId id="282" r:id="rId6"/>
    <p:sldId id="300" r:id="rId7"/>
    <p:sldId id="283" r:id="rId8"/>
    <p:sldId id="285" r:id="rId9"/>
    <p:sldId id="293" r:id="rId10"/>
    <p:sldId id="286" r:id="rId11"/>
    <p:sldId id="295" r:id="rId12"/>
    <p:sldId id="297" r:id="rId13"/>
    <p:sldId id="298" r:id="rId14"/>
    <p:sldId id="287" r:id="rId15"/>
    <p:sldId id="299" r:id="rId16"/>
  </p:sldIdLst>
  <p:sldSz cx="12192000" cy="6858000"/>
  <p:notesSz cx="6858000" cy="9144000"/>
  <p:embeddedFontLst>
    <p:embeddedFont>
      <p:font typeface="Calibri Light" panose="020F0302020204030204" pitchFamily="34" charset="0"/>
      <p:regular r:id="rId18"/>
      <p:italic r:id="rId19"/>
    </p:embeddedFont>
    <p:embeddedFont>
      <p:font typeface="Montserrat Black" panose="020B0604020202020204" charset="0"/>
      <p:bold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6">
          <p15:clr>
            <a:srgbClr val="A4A3A4"/>
          </p15:clr>
        </p15:guide>
        <p15:guide id="2" pos="438">
          <p15:clr>
            <a:srgbClr val="A4A3A4"/>
          </p15:clr>
        </p15:guide>
        <p15:guide id="3" pos="7242">
          <p15:clr>
            <a:srgbClr val="A4A3A4"/>
          </p15:clr>
        </p15:guide>
        <p15:guide id="4" orient="horz" pos="686">
          <p15:clr>
            <a:srgbClr val="A4A3A4"/>
          </p15:clr>
        </p15:guide>
        <p15:guide id="5" orient="horz" pos="3974">
          <p15:clr>
            <a:srgbClr val="A4A3A4"/>
          </p15:clr>
        </p15:guide>
        <p15:guide id="6" pos="3840">
          <p15:clr>
            <a:srgbClr val="A4A3A4"/>
          </p15:clr>
        </p15:guide>
        <p15:guide id="7" pos="4180">
          <p15:clr>
            <a:srgbClr val="A4A3A4"/>
          </p15:clr>
        </p15:guide>
        <p15:guide id="8" orient="horz" pos="77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52" autoAdjust="0"/>
    <p:restoredTop sz="96433" autoAdjust="0"/>
  </p:normalViewPr>
  <p:slideViewPr>
    <p:cSldViewPr snapToGrid="0">
      <p:cViewPr varScale="1">
        <p:scale>
          <a:sx n="107" d="100"/>
          <a:sy n="107" d="100"/>
        </p:scale>
        <p:origin x="132" y="312"/>
      </p:cViewPr>
      <p:guideLst>
        <p:guide orient="horz" pos="346"/>
        <p:guide pos="438"/>
        <p:guide pos="7242"/>
        <p:guide orient="horz" pos="686"/>
        <p:guide orient="horz" pos="3974"/>
        <p:guide pos="3840"/>
        <p:guide pos="4180"/>
        <p:guide orient="horz" pos="77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emf"/></Relationships>
</file>

<file path=ppt/media/image1.jpeg>
</file>

<file path=ppt/media/image10.png>
</file>

<file path=ppt/media/image11.gif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86893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1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3349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CA" dirty="0" smtClean="0"/>
              <a:t>Add a full neural network at the end</a:t>
            </a:r>
          </a:p>
          <a:p>
            <a:r>
              <a:rPr lang="en-CA" dirty="0" smtClean="0"/>
              <a:t>Feature detectors are also trained besides the weights</a:t>
            </a:r>
          </a:p>
          <a:p>
            <a:r>
              <a:rPr lang="en-CA" dirty="0" smtClean="0"/>
              <a:t>Feature detectors are used to preserve the spatial structure information (how pixels are connected to each other),</a:t>
            </a:r>
          </a:p>
          <a:p>
            <a:r>
              <a:rPr lang="en-CA" dirty="0" smtClean="0"/>
              <a:t>we cannot simply connect the unique pixels as flat array without</a:t>
            </a:r>
            <a:r>
              <a:rPr lang="en-CA" baseline="0" dirty="0" smtClean="0"/>
              <a:t> having the feature detector layers beforehand</a:t>
            </a:r>
            <a:r>
              <a:rPr lang="en-CA" dirty="0" smtClean="0"/>
              <a:t>   </a:t>
            </a:r>
          </a:p>
          <a:p>
            <a:r>
              <a:rPr lang="en-CA" dirty="0" smtClean="0"/>
              <a:t>Last layer, we include</a:t>
            </a:r>
            <a:r>
              <a:rPr lang="en-CA" baseline="0" dirty="0" smtClean="0"/>
              <a:t> a</a:t>
            </a:r>
            <a:r>
              <a:rPr lang="en-CA" dirty="0" smtClean="0"/>
              <a:t> sigmoid function t</a:t>
            </a:r>
            <a:r>
              <a:rPr lang="en-CA" baseline="0" dirty="0" smtClean="0"/>
              <a:t>o classify the classes</a:t>
            </a:r>
            <a:endParaRPr lang="en-CA" dirty="0" smtClean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10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3939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11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10506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CA" dirty="0" smtClean="0"/>
              <a:t>Add a full neural network at the end</a:t>
            </a:r>
          </a:p>
          <a:p>
            <a:r>
              <a:rPr lang="en-CA" dirty="0" smtClean="0"/>
              <a:t>Feature detectors are also trained besides the weights</a:t>
            </a:r>
          </a:p>
          <a:p>
            <a:r>
              <a:rPr lang="en-CA" dirty="0" smtClean="0"/>
              <a:t>Feature detectors are used to preserve the spatial structure information (how pixels are connected to each other),</a:t>
            </a:r>
          </a:p>
          <a:p>
            <a:r>
              <a:rPr lang="en-CA" dirty="0" smtClean="0"/>
              <a:t>we cannot simply connect the unique pixels as flat array without</a:t>
            </a:r>
            <a:r>
              <a:rPr lang="en-CA" baseline="0" dirty="0" smtClean="0"/>
              <a:t> having the feature detector layers beforehand</a:t>
            </a:r>
            <a:r>
              <a:rPr lang="en-CA" dirty="0" smtClean="0"/>
              <a:t>   </a:t>
            </a:r>
          </a:p>
          <a:p>
            <a:r>
              <a:rPr lang="en-CA" dirty="0" smtClean="0"/>
              <a:t>Last layer, we include</a:t>
            </a:r>
            <a:r>
              <a:rPr lang="en-CA" baseline="0" dirty="0" smtClean="0"/>
              <a:t> a</a:t>
            </a:r>
            <a:r>
              <a:rPr lang="en-CA" dirty="0" smtClean="0"/>
              <a:t> sigmoid function t</a:t>
            </a:r>
            <a:r>
              <a:rPr lang="en-CA" baseline="0" dirty="0" smtClean="0"/>
              <a:t>o classify the classes</a:t>
            </a:r>
            <a:endParaRPr lang="en-CA" dirty="0" smtClean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12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6713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2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3096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3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34612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4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5216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5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4642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CA" dirty="0" smtClean="0"/>
              <a:t>Add a full neural network at the end</a:t>
            </a:r>
          </a:p>
          <a:p>
            <a:r>
              <a:rPr lang="en-CA" dirty="0" smtClean="0"/>
              <a:t>Feature detectors are also trained besides the weights</a:t>
            </a:r>
          </a:p>
          <a:p>
            <a:r>
              <a:rPr lang="en-CA" dirty="0" smtClean="0"/>
              <a:t>Feature detectors are used to preserve the spatial structure information (how pixels are connected to each other),</a:t>
            </a:r>
          </a:p>
          <a:p>
            <a:r>
              <a:rPr lang="en-CA" dirty="0" smtClean="0"/>
              <a:t>we cannot simply connect the unique pixels as flat array without</a:t>
            </a:r>
            <a:r>
              <a:rPr lang="en-CA" baseline="0" dirty="0" smtClean="0"/>
              <a:t> having the feature detector layers beforehand</a:t>
            </a:r>
            <a:r>
              <a:rPr lang="en-CA" dirty="0" smtClean="0"/>
              <a:t>   </a:t>
            </a:r>
          </a:p>
          <a:p>
            <a:r>
              <a:rPr lang="en-CA" dirty="0" smtClean="0"/>
              <a:t>Last layer, we include</a:t>
            </a:r>
            <a:r>
              <a:rPr lang="en-CA" baseline="0" dirty="0" smtClean="0"/>
              <a:t> a</a:t>
            </a:r>
            <a:r>
              <a:rPr lang="en-CA" dirty="0" smtClean="0"/>
              <a:t> sigmoid function t</a:t>
            </a:r>
            <a:r>
              <a:rPr lang="en-CA" baseline="0" dirty="0" smtClean="0"/>
              <a:t>o classify the classes</a:t>
            </a:r>
            <a:endParaRPr lang="en-CA" dirty="0" smtClean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6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0362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7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9538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8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852642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CA" dirty="0" smtClean="0"/>
              <a:t>Add a full neural network at the end</a:t>
            </a:r>
          </a:p>
          <a:p>
            <a:r>
              <a:rPr lang="en-CA" dirty="0" smtClean="0"/>
              <a:t>Feature detectors are also trained besides the weights</a:t>
            </a:r>
          </a:p>
          <a:p>
            <a:r>
              <a:rPr lang="en-CA" dirty="0" smtClean="0"/>
              <a:t>Feature detectors are used to preserve the spatial structure information (how pixels are connected to each other),</a:t>
            </a:r>
          </a:p>
          <a:p>
            <a:r>
              <a:rPr lang="en-CA" dirty="0" smtClean="0"/>
              <a:t>we cannot simply connect the unique pixels as flat array without</a:t>
            </a:r>
            <a:r>
              <a:rPr lang="en-CA" baseline="0" dirty="0" smtClean="0"/>
              <a:t> having the feature detector layers beforehand</a:t>
            </a:r>
            <a:r>
              <a:rPr lang="en-CA" dirty="0" smtClean="0"/>
              <a:t>   </a:t>
            </a:r>
          </a:p>
          <a:p>
            <a:r>
              <a:rPr lang="en-CA" dirty="0" smtClean="0"/>
              <a:t>Last layer, we include</a:t>
            </a:r>
            <a:r>
              <a:rPr lang="en-CA" baseline="0" dirty="0" smtClean="0"/>
              <a:t> a</a:t>
            </a:r>
            <a:r>
              <a:rPr lang="en-CA" dirty="0" smtClean="0"/>
              <a:t> sigmoid function t</a:t>
            </a:r>
            <a:r>
              <a:rPr lang="en-CA" baseline="0" dirty="0" smtClean="0"/>
              <a:t>o classify the classes</a:t>
            </a:r>
            <a:endParaRPr lang="en-CA" dirty="0" smtClean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black"/>
                </a:solidFill>
                <a:ea typeface="Calibri"/>
                <a:cs typeface="Calibri"/>
                <a:sym typeface="Calibri"/>
              </a:rPr>
              <a:pPr/>
              <a:t>9</a:t>
            </a:fld>
            <a:endParaRPr>
              <a:solidFill>
                <a:prstClr val="black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7978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6517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097062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07164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37302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37405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38669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477033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553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5497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3339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71074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60330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08170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71972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73649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99926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469633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52074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72961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80503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305244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455166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74670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6912658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584811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0953191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17028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129495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47432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799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5636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74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06989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829798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658039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.jpe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cs.ryerson.ca/~aharley/vis/conv/flat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.jpeg"/><Relationship Id="rId5" Type="http://schemas.openxmlformats.org/officeDocument/2006/relationships/image" Target="../media/image10.png"/><Relationship Id="rId4" Type="http://schemas.openxmlformats.org/officeDocument/2006/relationships/hyperlink" Target="https://commons.wikimedia.org/wiki/File:Artificial_neural_network.sv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13" Type="http://schemas.openxmlformats.org/officeDocument/2006/relationships/image" Target="../media/image1.jpeg"/><Relationship Id="rId3" Type="http://schemas.openxmlformats.org/officeDocument/2006/relationships/notesSlide" Target="../notesSlides/notesSlide5.xml"/><Relationship Id="rId7" Type="http://schemas.openxmlformats.org/officeDocument/2006/relationships/hyperlink" Target="https://commons.wikimedia.org/wiki/File:Neuron_Hand-tuned.svg" TargetMode="External"/><Relationship Id="rId12" Type="http://schemas.openxmlformats.org/officeDocument/2006/relationships/image" Target="../media/image11.gif"/><Relationship Id="rId2" Type="http://schemas.openxmlformats.org/officeDocument/2006/relationships/slideLayout" Target="../slideLayouts/slideLayout21.xml"/><Relationship Id="rId1" Type="http://schemas.openxmlformats.org/officeDocument/2006/relationships/vmlDrawing" Target="../drawings/vmlDrawing1.vml"/><Relationship Id="rId6" Type="http://schemas.openxmlformats.org/officeDocument/2006/relationships/hyperlink" Target="https://commons.wikimedia.org/wiki/File:Artificial_neural_network.svg" TargetMode="External"/><Relationship Id="rId11" Type="http://schemas.openxmlformats.org/officeDocument/2006/relationships/image" Target="../media/image8.wmf"/><Relationship Id="rId5" Type="http://schemas.openxmlformats.org/officeDocument/2006/relationships/image" Target="../media/image10.png"/><Relationship Id="rId10" Type="http://schemas.openxmlformats.org/officeDocument/2006/relationships/oleObject" Target="../embeddings/oleObject2.bin"/><Relationship Id="rId4" Type="http://schemas.openxmlformats.org/officeDocument/2006/relationships/image" Target="../media/image9.png"/><Relationship Id="rId9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.jpeg"/><Relationship Id="rId5" Type="http://schemas.openxmlformats.org/officeDocument/2006/relationships/image" Target="../media/image12.jpe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etosa.io/ev/image-kernels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1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/>
        </p:nvSpPr>
        <p:spPr>
          <a:xfrm>
            <a:off x="695325" y="579652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574438" y="316615"/>
            <a:ext cx="90715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 smtClean="0">
                <a:solidFill>
                  <a:srgbClr val="5B9BD5">
                    <a:lumMod val="75000"/>
                  </a:srgbClr>
                </a:solidFill>
                <a:latin typeface="Calibri Light" panose="020F0302020204030204"/>
              </a:rPr>
              <a:t>PROBLEM STATEMENT: </a:t>
            </a:r>
            <a:r>
              <a:rPr lang="en-CA" sz="3200" dirty="0" smtClean="0">
                <a:solidFill>
                  <a:srgbClr val="FF0000"/>
                </a:solidFill>
                <a:latin typeface="Calibri Light" panose="020F0302020204030204"/>
              </a:rPr>
              <a:t>SMILE DETECTOR</a:t>
            </a:r>
            <a:endParaRPr lang="en-CA" sz="3200" dirty="0">
              <a:solidFill>
                <a:srgbClr val="FF0000"/>
              </a:solidFill>
              <a:latin typeface="Calibri Light" panose="020F0302020204030204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  <p:pic>
        <p:nvPicPr>
          <p:cNvPr id="2050" name="Picture 2" descr="Image result for smiling group of peop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8140" y="1352063"/>
            <a:ext cx="6986893" cy="4912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403199" y="6389259"/>
            <a:ext cx="56621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200" b="1" dirty="0" smtClean="0"/>
              <a:t>Photo Credit: </a:t>
            </a:r>
            <a:r>
              <a:rPr lang="en-CA" sz="1200" dirty="0" smtClean="0"/>
              <a:t>https</a:t>
            </a:r>
            <a:r>
              <a:rPr lang="en-CA" sz="1200" dirty="0"/>
              <a:t>://pixabay.com/en/smile-laugh-portrait-close-up-joy-1491429/</a:t>
            </a:r>
          </a:p>
        </p:txBody>
      </p:sp>
    </p:spTree>
    <p:extLst>
      <p:ext uri="{BB962C8B-B14F-4D97-AF65-F5344CB8AC3E}">
        <p14:creationId xmlns:p14="http://schemas.microsoft.com/office/powerpoint/2010/main" val="223292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/>
        </p:nvSpPr>
        <p:spPr>
          <a:xfrm>
            <a:off x="695325" y="579652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695325" y="724114"/>
            <a:ext cx="7724775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rgbClr val="124359"/>
              </a:buClr>
              <a:buSzPts val="3200"/>
              <a:buFont typeface="Montserrat Black"/>
              <a:buNone/>
              <a:defRPr sz="3200" b="1" kern="1200">
                <a:solidFill>
                  <a:srgbClr val="5B9BD5">
                    <a:lumMod val="75000"/>
                  </a:srgbClr>
                </a:solidFill>
                <a:latin typeface="Calibri Light" panose="020F0302020204030204"/>
                <a:ea typeface="+mj-ea"/>
                <a:cs typeface="+mj-cs"/>
              </a:defRPr>
            </a:lvl1pPr>
          </a:lstStyle>
          <a:p>
            <a:r>
              <a:rPr lang="en-US" dirty="0">
                <a:sym typeface="Montserrat Black"/>
              </a:rPr>
              <a:t>CONVOLUTIONAL NEURAL </a:t>
            </a:r>
            <a:r>
              <a:rPr lang="en-US" dirty="0" smtClean="0">
                <a:sym typeface="Montserrat Black"/>
              </a:rPr>
              <a:t>NETWORK: </a:t>
            </a:r>
            <a:r>
              <a:rPr lang="en-US" dirty="0" smtClean="0">
                <a:solidFill>
                  <a:srgbClr val="FF0000"/>
                </a:solidFill>
                <a:sym typeface="Montserrat Black"/>
              </a:rPr>
              <a:t>RELU</a:t>
            </a:r>
            <a:endParaRPr dirty="0">
              <a:solidFill>
                <a:srgbClr val="FF0000"/>
              </a:solidFill>
              <a:sym typeface="Montserrat Black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66328" y="6117833"/>
            <a:ext cx="68419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b="1" dirty="0" smtClean="0"/>
              <a:t>Photo Credit: </a:t>
            </a:r>
            <a:r>
              <a:rPr lang="en-CA" dirty="0" smtClean="0"/>
              <a:t>https</a:t>
            </a:r>
            <a:r>
              <a:rPr lang="en-CA" dirty="0"/>
              <a:t>://commons.wikimedia.org/wiki/File:Artificial_neural_network.svg</a:t>
            </a:r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0399295"/>
              </p:ext>
            </p:extLst>
          </p:nvPr>
        </p:nvGraphicFramePr>
        <p:xfrm>
          <a:off x="411298" y="2790994"/>
          <a:ext cx="3023065" cy="2793945"/>
        </p:xfrm>
        <a:graphic>
          <a:graphicData uri="http://schemas.openxmlformats.org/drawingml/2006/table">
            <a:tbl>
              <a:tblPr firstRow="1" bandRow="1"/>
              <a:tblGrid>
                <a:gridCol w="604613"/>
                <a:gridCol w="604613"/>
                <a:gridCol w="604613"/>
                <a:gridCol w="604613"/>
                <a:gridCol w="604613"/>
              </a:tblGrid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7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-5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2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2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3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-6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69593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17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-5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i="0" u="none" strike="noStrike" cap="none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</a:t>
                      </a:r>
                      <a:endParaRPr lang="en-CA" sz="2400" b="1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-8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12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</a:tbl>
          </a:graphicData>
        </a:graphic>
      </p:graphicFrame>
      <p:sp>
        <p:nvSpPr>
          <p:cNvPr id="40" name="Rectangle 39"/>
          <p:cNvSpPr/>
          <p:nvPr/>
        </p:nvSpPr>
        <p:spPr>
          <a:xfrm>
            <a:off x="675295" y="1483471"/>
            <a:ext cx="100567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/>
              <a:t>RELU Layers are used to add </a:t>
            </a:r>
            <a:r>
              <a:rPr lang="en-CA" sz="1600" b="1" dirty="0" smtClean="0"/>
              <a:t>non-linearity</a:t>
            </a:r>
            <a:r>
              <a:rPr lang="en-CA" sz="1600" dirty="0" smtClean="0"/>
              <a:t> in the feature map.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/>
              <a:t>It also enhances the sparsity or how scattered the feature map 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/>
              <a:t>The gradient of the </a:t>
            </a:r>
            <a:r>
              <a:rPr lang="en-CA" sz="1600" dirty="0" smtClean="0"/>
              <a:t>RELU does not vanish as we increase x compared to the sigmoid function</a:t>
            </a:r>
            <a:endParaRPr lang="en-CA" sz="1600" dirty="0"/>
          </a:p>
        </p:txBody>
      </p:sp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8766562"/>
              </p:ext>
            </p:extLst>
          </p:nvPr>
        </p:nvGraphicFramePr>
        <p:xfrm>
          <a:off x="8118858" y="2790994"/>
          <a:ext cx="3023065" cy="2793945"/>
        </p:xfrm>
        <a:graphic>
          <a:graphicData uri="http://schemas.openxmlformats.org/drawingml/2006/table">
            <a:tbl>
              <a:tblPr firstRow="1" bandRow="1"/>
              <a:tblGrid>
                <a:gridCol w="604613"/>
                <a:gridCol w="604613"/>
                <a:gridCol w="604613"/>
                <a:gridCol w="604613"/>
                <a:gridCol w="604613"/>
              </a:tblGrid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7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2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2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3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69593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17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i="0" u="none" strike="noStrike" cap="none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</a:t>
                      </a:r>
                      <a:endParaRPr lang="en-CA" sz="2400" b="1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12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</a:tbl>
          </a:graphicData>
        </a:graphic>
      </p:graphicFrame>
      <p:pic>
        <p:nvPicPr>
          <p:cNvPr id="47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146" y="3440751"/>
            <a:ext cx="3310195" cy="2677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ight Arrow 47"/>
          <p:cNvSpPr/>
          <p:nvPr/>
        </p:nvSpPr>
        <p:spPr>
          <a:xfrm>
            <a:off x="3607541" y="3788337"/>
            <a:ext cx="845712" cy="7992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Right Arrow 48"/>
          <p:cNvSpPr/>
          <p:nvPr/>
        </p:nvSpPr>
        <p:spPr>
          <a:xfrm>
            <a:off x="7190441" y="3788337"/>
            <a:ext cx="845712" cy="7992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098" name="Picture 2" descr="Image result for sigmoid func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9595" y="119838"/>
            <a:ext cx="1760910" cy="1172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Curved Connector 49"/>
          <p:cNvCxnSpPr/>
          <p:nvPr/>
        </p:nvCxnSpPr>
        <p:spPr>
          <a:xfrm rot="10800000" flipV="1">
            <a:off x="7989595" y="1286656"/>
            <a:ext cx="981549" cy="767404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50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/>
        </p:nvSpPr>
        <p:spPr>
          <a:xfrm>
            <a:off x="695325" y="579652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695325" y="724114"/>
            <a:ext cx="7919757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rgbClr val="124359"/>
              </a:buClr>
              <a:buSzPts val="3200"/>
              <a:buFont typeface="Montserrat Black"/>
              <a:buNone/>
              <a:defRPr sz="3200" b="1" kern="1200">
                <a:solidFill>
                  <a:srgbClr val="5B9BD5">
                    <a:lumMod val="75000"/>
                  </a:srgbClr>
                </a:solidFill>
                <a:latin typeface="Calibri Light" panose="020F0302020204030204"/>
                <a:ea typeface="+mj-ea"/>
                <a:cs typeface="+mj-cs"/>
              </a:defRPr>
            </a:lvl1pPr>
          </a:lstStyle>
          <a:p>
            <a:r>
              <a:rPr lang="en-US" dirty="0">
                <a:sym typeface="Montserrat Black"/>
              </a:rPr>
              <a:t>CONVOLUTIONAL NEURAL </a:t>
            </a:r>
            <a:r>
              <a:rPr lang="en-US" dirty="0" smtClean="0">
                <a:sym typeface="Montserrat Black"/>
              </a:rPr>
              <a:t>NETWORK:  </a:t>
            </a:r>
            <a:r>
              <a:rPr lang="en-US" dirty="0">
                <a:solidFill>
                  <a:srgbClr val="FF0000"/>
                </a:solidFill>
                <a:sym typeface="Montserrat Black"/>
              </a:rPr>
              <a:t>MAXPOOLING/FLATTENING</a:t>
            </a:r>
            <a:endParaRPr dirty="0">
              <a:solidFill>
                <a:srgbClr val="FF0000"/>
              </a:solidFill>
              <a:sym typeface="Montserrat Black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97142" y="1745221"/>
            <a:ext cx="1107100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rgbClr val="333333"/>
                </a:solidFill>
                <a:latin typeface="+mj-lt"/>
              </a:rPr>
              <a:t>Pooling or down sampling layers </a:t>
            </a:r>
            <a:r>
              <a:rPr lang="en-CA" dirty="0">
                <a:solidFill>
                  <a:srgbClr val="333333"/>
                </a:solidFill>
                <a:latin typeface="+mj-lt"/>
              </a:rPr>
              <a:t>are </a:t>
            </a:r>
            <a:r>
              <a:rPr lang="en-CA" dirty="0" smtClean="0">
                <a:solidFill>
                  <a:srgbClr val="333333"/>
                </a:solidFill>
                <a:latin typeface="+mj-lt"/>
              </a:rPr>
              <a:t>placed </a:t>
            </a:r>
            <a:r>
              <a:rPr lang="en-CA" dirty="0">
                <a:solidFill>
                  <a:srgbClr val="333333"/>
                </a:solidFill>
                <a:latin typeface="+mj-lt"/>
              </a:rPr>
              <a:t>after convolutional layers </a:t>
            </a:r>
            <a:r>
              <a:rPr lang="en-CA" dirty="0" smtClean="0">
                <a:solidFill>
                  <a:srgbClr val="333333"/>
                </a:solidFill>
                <a:latin typeface="+mj-lt"/>
              </a:rPr>
              <a:t>to </a:t>
            </a:r>
            <a:r>
              <a:rPr lang="en-CA" b="1" dirty="0" smtClean="0">
                <a:solidFill>
                  <a:srgbClr val="333333"/>
                </a:solidFill>
                <a:latin typeface="+mj-lt"/>
              </a:rPr>
              <a:t>reduce </a:t>
            </a:r>
            <a:r>
              <a:rPr lang="en-CA" b="1" dirty="0">
                <a:solidFill>
                  <a:srgbClr val="333333"/>
                </a:solidFill>
                <a:latin typeface="+mj-lt"/>
              </a:rPr>
              <a:t>feature map </a:t>
            </a:r>
            <a:r>
              <a:rPr lang="en-CA" b="1" dirty="0" smtClean="0">
                <a:solidFill>
                  <a:srgbClr val="333333"/>
                </a:solidFill>
                <a:latin typeface="+mj-lt"/>
              </a:rPr>
              <a:t>dimensionality</a:t>
            </a:r>
            <a:r>
              <a:rPr lang="en-CA" dirty="0" smtClean="0">
                <a:solidFill>
                  <a:srgbClr val="333333"/>
                </a:solidFill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rgbClr val="333333"/>
                </a:solidFill>
                <a:latin typeface="+mj-lt"/>
              </a:rPr>
              <a:t>This improves the </a:t>
            </a:r>
            <a:r>
              <a:rPr lang="en-CA" b="1" dirty="0" smtClean="0">
                <a:solidFill>
                  <a:srgbClr val="333333"/>
                </a:solidFill>
                <a:latin typeface="+mj-lt"/>
              </a:rPr>
              <a:t>computational efficiency </a:t>
            </a:r>
            <a:r>
              <a:rPr lang="en-CA" dirty="0" smtClean="0">
                <a:solidFill>
                  <a:srgbClr val="333333"/>
                </a:solidFill>
                <a:latin typeface="+mj-lt"/>
              </a:rPr>
              <a:t>while preserving the features.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rgbClr val="333333"/>
                </a:solidFill>
                <a:latin typeface="+mj-lt"/>
              </a:rPr>
              <a:t>Pooling helps the model to </a:t>
            </a:r>
            <a:r>
              <a:rPr lang="en-CA" b="1" dirty="0" smtClean="0">
                <a:solidFill>
                  <a:srgbClr val="333333"/>
                </a:solidFill>
                <a:latin typeface="+mj-lt"/>
              </a:rPr>
              <a:t>generalize by avoiding overfitting</a:t>
            </a:r>
            <a:r>
              <a:rPr lang="en-CA" dirty="0" smtClean="0">
                <a:solidFill>
                  <a:srgbClr val="333333"/>
                </a:solidFill>
                <a:latin typeface="+mj-lt"/>
              </a:rPr>
              <a:t>. </a:t>
            </a:r>
            <a:r>
              <a:rPr lang="en-CA" dirty="0"/>
              <a:t>If one of the pixel is shifted, the pooled feature map will </a:t>
            </a:r>
            <a:r>
              <a:rPr lang="en-CA" dirty="0" smtClean="0"/>
              <a:t>still be </a:t>
            </a:r>
            <a:r>
              <a:rPr lang="en-CA" dirty="0"/>
              <a:t>the </a:t>
            </a:r>
            <a:r>
              <a:rPr lang="en-CA" dirty="0" smtClean="0"/>
              <a:t>same.</a:t>
            </a:r>
            <a:endParaRPr lang="en-CA" dirty="0">
              <a:solidFill>
                <a:srgbClr val="333333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rgbClr val="333333"/>
                </a:solidFill>
                <a:latin typeface="+mj-lt"/>
              </a:rPr>
              <a:t>M</a:t>
            </a:r>
            <a:r>
              <a:rPr lang="en-CA" dirty="0">
                <a:solidFill>
                  <a:srgbClr val="333333"/>
                </a:solidFill>
                <a:latin typeface="+mj-lt"/>
              </a:rPr>
              <a:t>a</a:t>
            </a:r>
            <a:r>
              <a:rPr lang="en-CA" dirty="0" smtClean="0">
                <a:solidFill>
                  <a:srgbClr val="333333"/>
                </a:solidFill>
                <a:latin typeface="+mj-lt"/>
              </a:rPr>
              <a:t>x pooling</a:t>
            </a:r>
            <a:r>
              <a:rPr lang="en-CA" dirty="0">
                <a:solidFill>
                  <a:srgbClr val="333333"/>
                </a:solidFill>
                <a:latin typeface="+mj-lt"/>
              </a:rPr>
              <a:t> </a:t>
            </a:r>
            <a:r>
              <a:rPr lang="en-CA" dirty="0" smtClean="0">
                <a:solidFill>
                  <a:srgbClr val="333333"/>
                </a:solidFill>
                <a:latin typeface="+mj-lt"/>
              </a:rPr>
              <a:t>works by retaining the </a:t>
            </a:r>
            <a:r>
              <a:rPr lang="en-CA" b="1" dirty="0" smtClean="0">
                <a:solidFill>
                  <a:srgbClr val="333333"/>
                </a:solidFill>
                <a:latin typeface="+mj-lt"/>
              </a:rPr>
              <a:t>maximum feature response </a:t>
            </a:r>
            <a:r>
              <a:rPr lang="en-CA" dirty="0" smtClean="0">
                <a:solidFill>
                  <a:srgbClr val="333333"/>
                </a:solidFill>
                <a:latin typeface="+mj-lt"/>
              </a:rPr>
              <a:t>within a given sample size in a feature map.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Live illustration </a:t>
            </a:r>
            <a:r>
              <a:rPr lang="en-CA" dirty="0"/>
              <a:t>: </a:t>
            </a:r>
            <a:r>
              <a:rPr lang="en-CA" dirty="0">
                <a:hlinkClick r:id="rId3"/>
              </a:rPr>
              <a:t>http://scs.ryerson.ca/~</a:t>
            </a:r>
            <a:r>
              <a:rPr lang="en-CA" dirty="0" smtClean="0">
                <a:hlinkClick r:id="rId3"/>
              </a:rPr>
              <a:t>aharley/vis/conv/flat.html</a:t>
            </a:r>
            <a:endParaRPr lang="en-CA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475032"/>
              </p:ext>
            </p:extLst>
          </p:nvPr>
        </p:nvGraphicFramePr>
        <p:xfrm>
          <a:off x="1745110" y="3261044"/>
          <a:ext cx="2418452" cy="2237857"/>
        </p:xfrm>
        <a:graphic>
          <a:graphicData uri="http://schemas.openxmlformats.org/drawingml/2006/table">
            <a:tbl>
              <a:tblPr firstRow="1" bandRow="1"/>
              <a:tblGrid>
                <a:gridCol w="604613"/>
                <a:gridCol w="604613"/>
                <a:gridCol w="604613"/>
                <a:gridCol w="604613"/>
              </a:tblGrid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3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4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3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6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2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8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69593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3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9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3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3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4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1745110" y="3261044"/>
            <a:ext cx="1208989" cy="113726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5996874" y="3922353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6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501371" y="3922353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 smtClean="0"/>
              <a:t>8</a:t>
            </a:r>
            <a:endParaRPr lang="en-CA" sz="2400" b="1" dirty="0"/>
          </a:p>
        </p:txBody>
      </p:sp>
      <p:sp>
        <p:nvSpPr>
          <p:cNvPr id="17" name="Rectangle 16"/>
          <p:cNvSpPr/>
          <p:nvPr/>
        </p:nvSpPr>
        <p:spPr>
          <a:xfrm>
            <a:off x="5996874" y="4431804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 smtClean="0"/>
              <a:t>9</a:t>
            </a:r>
            <a:endParaRPr lang="en-CA" sz="2400" b="1" dirty="0"/>
          </a:p>
        </p:txBody>
      </p:sp>
      <p:sp>
        <p:nvSpPr>
          <p:cNvPr id="18" name="Rectangle 17"/>
          <p:cNvSpPr/>
          <p:nvPr/>
        </p:nvSpPr>
        <p:spPr>
          <a:xfrm>
            <a:off x="6501371" y="4431804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 smtClean="0"/>
              <a:t>4</a:t>
            </a:r>
            <a:endParaRPr lang="en-CA" sz="2400" b="1" dirty="0"/>
          </a:p>
        </p:txBody>
      </p:sp>
      <p:sp>
        <p:nvSpPr>
          <p:cNvPr id="23" name="Right Arrow 22"/>
          <p:cNvSpPr/>
          <p:nvPr/>
        </p:nvSpPr>
        <p:spPr>
          <a:xfrm>
            <a:off x="4373595" y="4211518"/>
            <a:ext cx="1413246" cy="3866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TextBox 24"/>
          <p:cNvSpPr txBox="1"/>
          <p:nvPr/>
        </p:nvSpPr>
        <p:spPr>
          <a:xfrm>
            <a:off x="4163562" y="3858149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sz="1800" dirty="0" smtClean="0"/>
              <a:t>MAX POOLING</a:t>
            </a:r>
            <a:endParaRPr lang="en-CA" sz="1800" dirty="0"/>
          </a:p>
        </p:txBody>
      </p:sp>
      <p:sp>
        <p:nvSpPr>
          <p:cNvPr id="7" name="Rectangle 6"/>
          <p:cNvSpPr/>
          <p:nvPr/>
        </p:nvSpPr>
        <p:spPr>
          <a:xfrm>
            <a:off x="1821496" y="6075980"/>
            <a:ext cx="90223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b="1" dirty="0" smtClean="0"/>
              <a:t>Photo </a:t>
            </a:r>
            <a:r>
              <a:rPr lang="en-CA" sz="1200" b="1" dirty="0"/>
              <a:t>Credit: </a:t>
            </a:r>
            <a:r>
              <a:rPr lang="en-CA" sz="1200" dirty="0">
                <a:hlinkClick r:id="rId4"/>
              </a:rPr>
              <a:t>https://commons.wikimedia.org/wiki/File:Artificial_neural_network.svg</a:t>
            </a:r>
            <a:endParaRPr lang="en-CA" sz="1200" dirty="0"/>
          </a:p>
          <a:p>
            <a:endParaRPr lang="en-CA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4373595" y="4561131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pPr algn="ctr"/>
            <a:r>
              <a:rPr lang="en-CA" sz="1800" dirty="0" smtClean="0"/>
              <a:t>2x2 </a:t>
            </a:r>
          </a:p>
          <a:p>
            <a:pPr algn="ctr"/>
            <a:r>
              <a:rPr lang="en-CA" sz="1800" dirty="0" smtClean="0"/>
              <a:t>STRIDE = 2</a:t>
            </a:r>
            <a:endParaRPr lang="en-CA" sz="1800" dirty="0"/>
          </a:p>
        </p:txBody>
      </p:sp>
      <p:sp>
        <p:nvSpPr>
          <p:cNvPr id="27" name="Rectangle 26"/>
          <p:cNvSpPr/>
          <p:nvPr/>
        </p:nvSpPr>
        <p:spPr>
          <a:xfrm>
            <a:off x="8805181" y="3355229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6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805181" y="3865399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 smtClean="0"/>
              <a:t>8</a:t>
            </a:r>
            <a:endParaRPr lang="en-CA" sz="2400" b="1" dirty="0"/>
          </a:p>
        </p:txBody>
      </p:sp>
      <p:sp>
        <p:nvSpPr>
          <p:cNvPr id="29" name="Rectangle 28"/>
          <p:cNvSpPr/>
          <p:nvPr/>
        </p:nvSpPr>
        <p:spPr>
          <a:xfrm>
            <a:off x="8805180" y="4387700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 smtClean="0"/>
              <a:t>9</a:t>
            </a:r>
            <a:endParaRPr lang="en-CA" sz="2400" b="1" dirty="0"/>
          </a:p>
        </p:txBody>
      </p:sp>
      <p:sp>
        <p:nvSpPr>
          <p:cNvPr id="30" name="Rectangle 29"/>
          <p:cNvSpPr/>
          <p:nvPr/>
        </p:nvSpPr>
        <p:spPr>
          <a:xfrm>
            <a:off x="8805180" y="4885417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 smtClean="0"/>
              <a:t>4</a:t>
            </a:r>
            <a:endParaRPr lang="en-CA" sz="2400" b="1" dirty="0"/>
          </a:p>
        </p:txBody>
      </p:sp>
      <p:sp>
        <p:nvSpPr>
          <p:cNvPr id="31" name="Right Arrow 30"/>
          <p:cNvSpPr/>
          <p:nvPr/>
        </p:nvSpPr>
        <p:spPr>
          <a:xfrm>
            <a:off x="7128485" y="4225516"/>
            <a:ext cx="1413246" cy="3866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TextBox 31"/>
          <p:cNvSpPr txBox="1"/>
          <p:nvPr/>
        </p:nvSpPr>
        <p:spPr>
          <a:xfrm>
            <a:off x="7094456" y="3862607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sz="1800" dirty="0" smtClean="0"/>
              <a:t>FLATTENING</a:t>
            </a:r>
            <a:endParaRPr lang="en-CA" sz="1800" dirty="0"/>
          </a:p>
        </p:txBody>
      </p:sp>
      <p:pic>
        <p:nvPicPr>
          <p:cNvPr id="35" name="Picture 2" descr="File:Artificial neural network.sv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744" y="3447993"/>
            <a:ext cx="2073388" cy="1851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28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0.10091 -3.33333E-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091 -3.33333E-6 L 0.00078 0.16135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13" y="80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16135 L 0.10065 0.16135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8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  <p:bldP spid="13" grpId="3" animBg="1"/>
      <p:bldP spid="23" grpId="0" animBg="1"/>
      <p:bldP spid="25" grpId="0"/>
      <p:bldP spid="26" grpId="0"/>
      <p:bldP spid="27" grpId="0" animBg="1"/>
      <p:bldP spid="28" grpId="0" animBg="1"/>
      <p:bldP spid="29" grpId="0" animBg="1"/>
      <p:bldP spid="30" grpId="0" animBg="1"/>
      <p:bldP spid="31" grpId="0" animBg="1"/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/>
        </p:nvSpPr>
        <p:spPr>
          <a:xfrm>
            <a:off x="695325" y="579652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695325" y="724114"/>
            <a:ext cx="9273428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rgbClr val="124359"/>
              </a:buClr>
              <a:buSzPts val="3200"/>
              <a:buFont typeface="Montserrat Black"/>
              <a:buNone/>
              <a:defRPr sz="3200" b="1" kern="1200">
                <a:solidFill>
                  <a:srgbClr val="5B9BD5">
                    <a:lumMod val="75000"/>
                  </a:srgbClr>
                </a:solidFill>
                <a:latin typeface="Calibri Light" panose="020F0302020204030204"/>
                <a:ea typeface="+mj-ea"/>
                <a:cs typeface="+mj-cs"/>
              </a:defRPr>
            </a:lvl1pPr>
          </a:lstStyle>
          <a:p>
            <a:r>
              <a:rPr lang="en-US" dirty="0">
                <a:sym typeface="Montserrat Black"/>
              </a:rPr>
              <a:t>CONVOLUTIONAL NEURAL </a:t>
            </a:r>
            <a:r>
              <a:rPr lang="en-US" dirty="0" smtClean="0">
                <a:sym typeface="Montserrat Black"/>
              </a:rPr>
              <a:t>NETWORK: </a:t>
            </a:r>
            <a:r>
              <a:rPr lang="en-US" dirty="0" smtClean="0">
                <a:solidFill>
                  <a:srgbClr val="FF0000"/>
                </a:solidFill>
                <a:sym typeface="Montserrat Black"/>
              </a:rPr>
              <a:t>INCREASE </a:t>
            </a:r>
            <a:r>
              <a:rPr lang="en-US" dirty="0">
                <a:solidFill>
                  <a:srgbClr val="FF0000"/>
                </a:solidFill>
                <a:sym typeface="Montserrat Black"/>
              </a:rPr>
              <a:t>FILTERS/DROPOUT</a:t>
            </a:r>
            <a:endParaRPr dirty="0">
              <a:solidFill>
                <a:srgbClr val="FF0000"/>
              </a:solidFill>
              <a:sym typeface="Montserrat Black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75295" y="1483471"/>
            <a:ext cx="1005675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/>
              <a:t>Improve accuracy by adding more feature detectors/filters or adding a dropout.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/>
              <a:t>Dropout </a:t>
            </a:r>
            <a:r>
              <a:rPr lang="en-CA" sz="1600" dirty="0"/>
              <a:t>refers to dropping out units </a:t>
            </a:r>
            <a:r>
              <a:rPr lang="en-CA" sz="1600" dirty="0" smtClean="0"/>
              <a:t>in </a:t>
            </a:r>
            <a:r>
              <a:rPr lang="en-CA" sz="1600" dirty="0"/>
              <a:t>a neural </a:t>
            </a:r>
            <a:r>
              <a:rPr lang="en-CA" sz="1600" dirty="0" smtClean="0"/>
              <a:t>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/>
              <a:t>N</a:t>
            </a:r>
            <a:r>
              <a:rPr lang="en-CA" sz="1600" dirty="0" smtClean="0"/>
              <a:t>eurons </a:t>
            </a:r>
            <a:r>
              <a:rPr lang="en-CA" sz="1600" dirty="0"/>
              <a:t>develop co-dependency amongst each other during training</a:t>
            </a:r>
            <a:endParaRPr lang="en-CA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/>
              <a:t>Dropout is a regularization technique for reducing overfitting in neural </a:t>
            </a:r>
            <a:r>
              <a:rPr lang="en-CA" sz="1600" dirty="0" smtClean="0"/>
              <a:t>networks. </a:t>
            </a:r>
            <a:endParaRPr lang="en-CA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/>
              <a:t>It enables training to occur on </a:t>
            </a:r>
            <a:r>
              <a:rPr lang="en-CA" sz="1600" dirty="0"/>
              <a:t>several architectures of the neural </a:t>
            </a:r>
            <a:r>
              <a:rPr lang="en-CA" sz="1600" dirty="0" smtClean="0"/>
              <a:t>network</a:t>
            </a:r>
            <a:endParaRPr lang="en-CA" sz="1600" dirty="0"/>
          </a:p>
        </p:txBody>
      </p:sp>
      <p:sp>
        <p:nvSpPr>
          <p:cNvPr id="49" name="Right Arrow 48"/>
          <p:cNvSpPr/>
          <p:nvPr/>
        </p:nvSpPr>
        <p:spPr>
          <a:xfrm>
            <a:off x="7752483" y="4028472"/>
            <a:ext cx="845712" cy="7992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9218" name="Picture 2" descr="Image result for dropout neural networ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18" r="14723"/>
          <a:stretch/>
        </p:blipFill>
        <p:spPr bwMode="auto">
          <a:xfrm>
            <a:off x="8598195" y="2773724"/>
            <a:ext cx="2898479" cy="3237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Image result for dropout neural networ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3" r="53116"/>
          <a:stretch/>
        </p:blipFill>
        <p:spPr bwMode="auto">
          <a:xfrm>
            <a:off x="4763177" y="2845441"/>
            <a:ext cx="2943553" cy="3165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086856" y="6253684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dirty="0"/>
              <a:t>https://www.analyticsvidhya.com/blog/2017/05/25-must-know-terms-concepts-for-beginners-in-deep-learning/dropout-2/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330279" y="2848695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Rectangle 19"/>
          <p:cNvSpPr/>
          <p:nvPr/>
        </p:nvSpPr>
        <p:spPr>
          <a:xfrm>
            <a:off x="1634663" y="3284785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Rectangle 20"/>
          <p:cNvSpPr/>
          <p:nvPr/>
        </p:nvSpPr>
        <p:spPr>
          <a:xfrm>
            <a:off x="2007382" y="3865999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/>
          <p:cNvSpPr/>
          <p:nvPr/>
        </p:nvSpPr>
        <p:spPr>
          <a:xfrm>
            <a:off x="2374285" y="4412245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 smtClean="0"/>
              <a:t>KERNELS/</a:t>
            </a:r>
          </a:p>
          <a:p>
            <a:pPr algn="ctr"/>
            <a:r>
              <a:rPr lang="en-CA" b="1" dirty="0" smtClean="0"/>
              <a:t>FEATURE DETECTORS</a:t>
            </a:r>
            <a:endParaRPr lang="en-CA" b="1" dirty="0"/>
          </a:p>
        </p:txBody>
      </p:sp>
      <p:sp>
        <p:nvSpPr>
          <p:cNvPr id="23" name="Left Brace 22"/>
          <p:cNvSpPr/>
          <p:nvPr/>
        </p:nvSpPr>
        <p:spPr>
          <a:xfrm rot="20490726">
            <a:off x="993301" y="3078255"/>
            <a:ext cx="574159" cy="3121253"/>
          </a:xfrm>
          <a:prstGeom prst="leftBrace">
            <a:avLst>
              <a:gd name="adj1" fmla="val 85479"/>
              <a:gd name="adj2" fmla="val 50000"/>
            </a:avLst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/>
          <p:cNvSpPr txBox="1"/>
          <p:nvPr/>
        </p:nvSpPr>
        <p:spPr>
          <a:xfrm>
            <a:off x="333524" y="4883302"/>
            <a:ext cx="12281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800" b="1" dirty="0" smtClean="0">
                <a:solidFill>
                  <a:srgbClr val="FF0000"/>
                </a:solidFill>
              </a:rPr>
              <a:t>64 INSTEAD OF 32</a:t>
            </a:r>
            <a:endParaRPr lang="en-CA" sz="1800" b="1" dirty="0">
              <a:solidFill>
                <a:srgbClr val="FF0000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101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/>
        </p:nvSpPr>
        <p:spPr>
          <a:xfrm>
            <a:off x="695325" y="579652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574438" y="316615"/>
            <a:ext cx="90715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 smtClean="0">
                <a:solidFill>
                  <a:srgbClr val="5B9BD5">
                    <a:lumMod val="75000"/>
                  </a:srgbClr>
                </a:solidFill>
                <a:latin typeface="Calibri Light" panose="020F0302020204030204"/>
              </a:rPr>
              <a:t>PROBLEM STATEMENT: </a:t>
            </a:r>
            <a:r>
              <a:rPr lang="en-CA" sz="3200" dirty="0" smtClean="0">
                <a:solidFill>
                  <a:srgbClr val="FF0000"/>
                </a:solidFill>
                <a:latin typeface="Calibri Light" panose="020F0302020204030204"/>
              </a:rPr>
              <a:t>SMILE DETECTOR</a:t>
            </a:r>
            <a:endParaRPr lang="en-CA" sz="3200" dirty="0">
              <a:solidFill>
                <a:srgbClr val="FF0000"/>
              </a:solidFill>
              <a:latin typeface="Calibri Light" panose="020F0302020204030204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6729" y="2406075"/>
            <a:ext cx="6631921" cy="391289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695324" y="1409113"/>
            <a:ext cx="112187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dataset contains a series of images that can </a:t>
            </a:r>
            <a:r>
              <a:rPr lang="en-CA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 used to solve the Happy House </a:t>
            </a:r>
            <a:r>
              <a:rPr lang="en-CA" sz="1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problem!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need to build an artificial neural network that can detect smiling faces.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Only smiling people will be allowed to enter the house!</a:t>
            </a:r>
            <a:endParaRPr lang="en-CA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441178" y="5272301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b="1" dirty="0" smtClean="0">
                <a:solidFill>
                  <a:srgbClr val="FF0000"/>
                </a:solidFill>
              </a:rPr>
              <a:t>IMAGE</a:t>
            </a:r>
            <a:endParaRPr lang="en-CA" sz="1600" b="1" dirty="0">
              <a:solidFill>
                <a:srgbClr val="FF0000"/>
              </a:solidFill>
            </a:endParaRPr>
          </a:p>
        </p:txBody>
      </p:sp>
      <p:cxnSp>
        <p:nvCxnSpPr>
          <p:cNvPr id="35" name="Curved Connector 34"/>
          <p:cNvCxnSpPr/>
          <p:nvPr/>
        </p:nvCxnSpPr>
        <p:spPr>
          <a:xfrm rot="10800000">
            <a:off x="8396982" y="4673948"/>
            <a:ext cx="980100" cy="767629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441178" y="2936874"/>
            <a:ext cx="18341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b="1" dirty="0" smtClean="0">
                <a:solidFill>
                  <a:srgbClr val="FF0000"/>
                </a:solidFill>
              </a:rPr>
              <a:t>TARGET CLASS</a:t>
            </a:r>
            <a:endParaRPr lang="en-CA" sz="1600" b="1" dirty="0">
              <a:solidFill>
                <a:srgbClr val="FF0000"/>
              </a:solidFill>
            </a:endParaRPr>
          </a:p>
        </p:txBody>
      </p:sp>
      <p:cxnSp>
        <p:nvCxnSpPr>
          <p:cNvPr id="37" name="Curved Connector 36"/>
          <p:cNvCxnSpPr/>
          <p:nvPr/>
        </p:nvCxnSpPr>
        <p:spPr>
          <a:xfrm rot="10800000" flipV="1">
            <a:off x="7968018" y="3061953"/>
            <a:ext cx="1473160" cy="725975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9470916" y="3239291"/>
            <a:ext cx="17716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b="1" dirty="0" smtClean="0">
                <a:solidFill>
                  <a:srgbClr val="FF0000"/>
                </a:solidFill>
              </a:rPr>
              <a:t>0: NOT SMILING</a:t>
            </a:r>
          </a:p>
          <a:p>
            <a:r>
              <a:rPr lang="en-CA" sz="1600" b="1" dirty="0" smtClean="0">
                <a:solidFill>
                  <a:srgbClr val="FF0000"/>
                </a:solidFill>
              </a:rPr>
              <a:t>1: SMILING</a:t>
            </a:r>
            <a:endParaRPr lang="en-CA" sz="1600" b="1" dirty="0">
              <a:solidFill>
                <a:srgbClr val="FF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361996" y="6392597"/>
            <a:ext cx="489268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200" b="1" dirty="0" smtClean="0"/>
              <a:t>Data source: </a:t>
            </a:r>
            <a:r>
              <a:rPr lang="en-CA" sz="1200" dirty="0" smtClean="0"/>
              <a:t>https</a:t>
            </a:r>
            <a:r>
              <a:rPr lang="en-CA" sz="1200" dirty="0"/>
              <a:t>://www.kaggle.com/iarunava/happy-house-dataset</a:t>
            </a:r>
          </a:p>
        </p:txBody>
      </p:sp>
    </p:spTree>
    <p:extLst>
      <p:ext uri="{BB962C8B-B14F-4D97-AF65-F5344CB8AC3E}">
        <p14:creationId xmlns:p14="http://schemas.microsoft.com/office/powerpoint/2010/main" val="298059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/>
        </p:nvSpPr>
        <p:spPr>
          <a:xfrm>
            <a:off x="695325" y="579652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4850113" y="3233785"/>
            <a:ext cx="3040912" cy="15523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 smtClean="0"/>
              <a:t>CLASSIFIER</a:t>
            </a:r>
            <a:endParaRPr lang="en-CA" b="1" dirty="0"/>
          </a:p>
        </p:txBody>
      </p:sp>
      <p:sp>
        <p:nvSpPr>
          <p:cNvPr id="5" name="Rectangle 4"/>
          <p:cNvSpPr/>
          <p:nvPr/>
        </p:nvSpPr>
        <p:spPr>
          <a:xfrm>
            <a:off x="1901848" y="2019235"/>
            <a:ext cx="14814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buSzPct val="120000"/>
            </a:pPr>
            <a:r>
              <a:rPr lang="en-US" b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INPUT IMAGES</a:t>
            </a:r>
            <a:endParaRPr lang="en-US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951960" y="493190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buSzPct val="120000"/>
            </a:pPr>
            <a:r>
              <a:rPr lang="en-US" dirty="0" smtClean="0">
                <a:solidFill>
                  <a:schemeClr val="dk1"/>
                </a:solidFill>
              </a:rPr>
              <a:t>Happy dataset consists of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smtClean="0">
                <a:solidFill>
                  <a:schemeClr val="dk1"/>
                </a:solidFill>
              </a:rPr>
              <a:t>750 images</a:t>
            </a:r>
          </a:p>
          <a:p>
            <a:pPr marL="285750" lvl="1" indent="-285750">
              <a:buSzPct val="12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dk1"/>
                </a:solidFill>
              </a:rPr>
              <a:t>600 training </a:t>
            </a:r>
            <a:endParaRPr lang="en-US" dirty="0">
              <a:solidFill>
                <a:schemeClr val="dk1"/>
              </a:solidFill>
            </a:endParaRPr>
          </a:p>
          <a:p>
            <a:pPr marL="285750" lvl="1" indent="-285750">
              <a:buSzPct val="12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dk1"/>
                </a:solidFill>
              </a:rPr>
              <a:t>150 testing</a:t>
            </a:r>
          </a:p>
          <a:p>
            <a:pPr lvl="0">
              <a:buSzPct val="120000"/>
            </a:pPr>
            <a:r>
              <a:rPr lang="en-US" dirty="0" smtClean="0">
                <a:solidFill>
                  <a:schemeClr val="dk1"/>
                </a:solidFill>
              </a:rPr>
              <a:t>Images are 64x64 pixels (colored)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Right Arrow 17"/>
          <p:cNvSpPr/>
          <p:nvPr/>
        </p:nvSpPr>
        <p:spPr>
          <a:xfrm>
            <a:off x="7963884" y="3824807"/>
            <a:ext cx="749417" cy="533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Rectangle 22"/>
          <p:cNvSpPr/>
          <p:nvPr/>
        </p:nvSpPr>
        <p:spPr>
          <a:xfrm>
            <a:off x="8981603" y="3853069"/>
            <a:ext cx="186042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buSzPct val="120000"/>
            </a:pPr>
            <a:r>
              <a:rPr lang="en-US" sz="1600" b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TARGET CLASS 1 or 0</a:t>
            </a:r>
            <a:endParaRPr lang="en-US" sz="1600" b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Left Brace 21"/>
          <p:cNvSpPr/>
          <p:nvPr/>
        </p:nvSpPr>
        <p:spPr>
          <a:xfrm>
            <a:off x="8810639" y="2137833"/>
            <a:ext cx="574159" cy="3893939"/>
          </a:xfrm>
          <a:prstGeom prst="leftBrace">
            <a:avLst>
              <a:gd name="adj1" fmla="val 82407"/>
              <a:gd name="adj2" fmla="val 50000"/>
            </a:avLst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Left Brace 24"/>
          <p:cNvSpPr/>
          <p:nvPr/>
        </p:nvSpPr>
        <p:spPr>
          <a:xfrm rot="10800000">
            <a:off x="10438829" y="2137833"/>
            <a:ext cx="574159" cy="3893939"/>
          </a:xfrm>
          <a:prstGeom prst="leftBrace">
            <a:avLst>
              <a:gd name="adj1" fmla="val 82407"/>
              <a:gd name="adj2" fmla="val 50000"/>
            </a:avLst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Right Arrow 32"/>
          <p:cNvSpPr/>
          <p:nvPr/>
        </p:nvSpPr>
        <p:spPr>
          <a:xfrm>
            <a:off x="4074293" y="3799065"/>
            <a:ext cx="749417" cy="533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049" y="2295421"/>
            <a:ext cx="2202290" cy="209674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984" y="4668356"/>
            <a:ext cx="2202291" cy="2087886"/>
          </a:xfrm>
          <a:prstGeom prst="rect">
            <a:avLst/>
          </a:prstGeom>
        </p:spPr>
      </p:pic>
      <p:sp>
        <p:nvSpPr>
          <p:cNvPr id="29" name="Title 1"/>
          <p:cNvSpPr txBox="1">
            <a:spLocks/>
          </p:cNvSpPr>
          <p:nvPr/>
        </p:nvSpPr>
        <p:spPr>
          <a:xfrm>
            <a:off x="574438" y="316615"/>
            <a:ext cx="90715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 smtClean="0">
                <a:solidFill>
                  <a:srgbClr val="5B9BD5">
                    <a:lumMod val="75000"/>
                  </a:srgbClr>
                </a:solidFill>
                <a:latin typeface="Calibri Light" panose="020F0302020204030204"/>
              </a:rPr>
              <a:t>PROBLEM STATEMENT: </a:t>
            </a:r>
            <a:r>
              <a:rPr lang="en-CA" sz="3200" dirty="0" smtClean="0">
                <a:solidFill>
                  <a:srgbClr val="FF0000"/>
                </a:solidFill>
                <a:latin typeface="Calibri Light" panose="020F0302020204030204"/>
              </a:rPr>
              <a:t>MACHINE </a:t>
            </a:r>
            <a:r>
              <a:rPr lang="en-CA" sz="3200" dirty="0">
                <a:solidFill>
                  <a:srgbClr val="FF0000"/>
                </a:solidFill>
                <a:latin typeface="Calibri Light" panose="020F0302020204030204"/>
              </a:rPr>
              <a:t>LEARNING TERMS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574438" y="1231535"/>
            <a:ext cx="10801349" cy="132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fontAlgn="base"/>
            <a:r>
              <a:rPr lang="en-CA" sz="1800" dirty="0" smtClean="0"/>
              <a:t>Smile detector dataset contains 64x64 coloured image with values ranging from 0-255. </a:t>
            </a:r>
          </a:p>
          <a:p>
            <a:pPr fontAlgn="base"/>
            <a:r>
              <a:rPr lang="en-CA" sz="1800" dirty="0" smtClean="0"/>
              <a:t>'0' represents black and '255' represents white.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380839" y="2375860"/>
            <a:ext cx="16829" cy="1881376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1622652" y="4392170"/>
            <a:ext cx="1860165" cy="1792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282276" y="4324474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 b="1">
                <a:solidFill>
                  <a:srgbClr val="FF0000"/>
                </a:solidFill>
              </a:defRPr>
            </a:lvl1pPr>
          </a:lstStyle>
          <a:p>
            <a:r>
              <a:rPr lang="en-CA" dirty="0" smtClean="0"/>
              <a:t>64</a:t>
            </a:r>
            <a:endParaRPr lang="en-CA" dirty="0"/>
          </a:p>
        </p:txBody>
      </p:sp>
      <p:sp>
        <p:nvSpPr>
          <p:cNvPr id="20" name="TextBox 19"/>
          <p:cNvSpPr txBox="1"/>
          <p:nvPr/>
        </p:nvSpPr>
        <p:spPr>
          <a:xfrm>
            <a:off x="834101" y="3089244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 smtClean="0">
                <a:solidFill>
                  <a:srgbClr val="FF0000"/>
                </a:solidFill>
              </a:rPr>
              <a:t>64</a:t>
            </a:r>
            <a:endParaRPr lang="en-CA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4597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  <p:bldP spid="18" grpId="0" animBg="1"/>
      <p:bldP spid="23" grpId="0"/>
      <p:bldP spid="22" grpId="0" animBg="1"/>
      <p:bldP spid="25" grpId="0" animBg="1"/>
      <p:bldP spid="33" grpId="0" animBg="1"/>
      <p:bldP spid="19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/>
        </p:nvSpPr>
        <p:spPr>
          <a:xfrm>
            <a:off x="695325" y="579652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695325" y="724114"/>
            <a:ext cx="9040346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124359"/>
              </a:buClr>
              <a:buSzPts val="3200"/>
              <a:buFont typeface="Montserrat Black"/>
              <a:buNone/>
            </a:pPr>
            <a:r>
              <a:rPr lang="en-US" sz="3200" b="1" kern="1200" dirty="0">
                <a:solidFill>
                  <a:srgbClr val="5B9BD5">
                    <a:lumMod val="75000"/>
                  </a:srgbClr>
                </a:solidFill>
                <a:latin typeface="Calibri Light" panose="020F0302020204030204"/>
                <a:ea typeface="+mj-ea"/>
                <a:cs typeface="+mj-cs"/>
                <a:sym typeface="Montserrat Black"/>
              </a:rPr>
              <a:t>PROBLEM STATEMENT: </a:t>
            </a:r>
            <a:r>
              <a:rPr lang="en-US" sz="3200" b="1" kern="1200" dirty="0" smtClean="0">
                <a:solidFill>
                  <a:srgbClr val="FF0000"/>
                </a:solidFill>
                <a:latin typeface="Calibri Light" panose="020F0302020204030204"/>
                <a:ea typeface="+mj-ea"/>
                <a:cs typeface="+mj-cs"/>
                <a:sym typeface="Montserrat Black"/>
              </a:rPr>
              <a:t>(REVIEW) WHAT </a:t>
            </a:r>
            <a:r>
              <a:rPr lang="en-US" sz="3200" b="1" kern="1200" dirty="0">
                <a:solidFill>
                  <a:srgbClr val="FF0000"/>
                </a:solidFill>
                <a:latin typeface="Calibri Light" panose="020F0302020204030204"/>
                <a:ea typeface="+mj-ea"/>
                <a:cs typeface="+mj-cs"/>
                <a:sym typeface="Montserrat Black"/>
              </a:rPr>
              <a:t>IS AN IMAGE?</a:t>
            </a:r>
            <a:endParaRPr sz="3200" b="1" kern="1200" dirty="0">
              <a:solidFill>
                <a:srgbClr val="FF0000"/>
              </a:solidFill>
              <a:latin typeface="Calibri Light" panose="020F0302020204030204"/>
              <a:ea typeface="+mj-ea"/>
              <a:cs typeface="+mj-cs"/>
              <a:sym typeface="Montserrat Black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695325" y="1414043"/>
            <a:ext cx="10801349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fontAlgn="base"/>
            <a:r>
              <a:rPr lang="en-CA" sz="1800" dirty="0" smtClean="0"/>
              <a:t>A greyscale image is system of 256 tones with values ranging from 0-255. </a:t>
            </a:r>
          </a:p>
          <a:p>
            <a:pPr fontAlgn="base"/>
            <a:r>
              <a:rPr lang="en-CA" sz="1800" dirty="0" smtClean="0"/>
              <a:t>'0' represents black and '255' represents white. </a:t>
            </a:r>
          </a:p>
          <a:p>
            <a:pPr fontAlgn="base"/>
            <a:r>
              <a:rPr lang="en-CA" sz="1800" dirty="0" smtClean="0"/>
              <a:t>Numbers in-between represents greys between black and white.</a:t>
            </a:r>
          </a:p>
          <a:p>
            <a:pPr fontAlgn="base"/>
            <a:r>
              <a:rPr lang="en-CA" sz="1800" dirty="0" smtClean="0"/>
              <a:t>Binary systems use digits '0' and '1‘ where '00000000' for black, to '11111111' for white (8-bit image).</a:t>
            </a:r>
          </a:p>
          <a:p>
            <a:pPr fontAlgn="base"/>
            <a:r>
              <a:rPr lang="en-CA" sz="1800" b="1" dirty="0" smtClean="0"/>
              <a:t>Note: </a:t>
            </a:r>
            <a:r>
              <a:rPr lang="en-CA" sz="1800" dirty="0" smtClean="0"/>
              <a:t>binary value of '11111111' is equal to decimal value of '255‘.</a:t>
            </a:r>
            <a:endParaRPr lang="en-CA" sz="18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  <p:pic>
        <p:nvPicPr>
          <p:cNvPr id="18" name="Picture 2" descr="Image result for monalis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717" y="3771246"/>
            <a:ext cx="2546681" cy="254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5514365"/>
              </p:ext>
            </p:extLst>
          </p:nvPr>
        </p:nvGraphicFramePr>
        <p:xfrm>
          <a:off x="4459386" y="3771246"/>
          <a:ext cx="2866212" cy="2546682"/>
        </p:xfrm>
        <a:graphic>
          <a:graphicData uri="http://schemas.openxmlformats.org/drawingml/2006/table">
            <a:tbl>
              <a:tblPr firstRow="1" bandRow="1"/>
              <a:tblGrid>
                <a:gridCol w="955404"/>
                <a:gridCol w="955404"/>
                <a:gridCol w="955404"/>
              </a:tblGrid>
              <a:tr h="84889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255</a:t>
                      </a:r>
                      <a:endParaRPr lang="en-CA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255</a:t>
                      </a:r>
                      <a:endParaRPr lang="en-CA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255</a:t>
                      </a:r>
                      <a:endParaRPr lang="en-CA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84889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155</a:t>
                      </a:r>
                      <a:endParaRPr lang="en-CA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C0C8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155</a:t>
                      </a:r>
                      <a:endParaRPr lang="en-CA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C0C8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155</a:t>
                      </a:r>
                      <a:endParaRPr lang="en-CA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C0C8"/>
                    </a:solidFill>
                  </a:tcPr>
                </a:tc>
              </a:tr>
              <a:tr h="84889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CA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091B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CA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091B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CA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091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8404298"/>
              </p:ext>
            </p:extLst>
          </p:nvPr>
        </p:nvGraphicFramePr>
        <p:xfrm>
          <a:off x="7652586" y="3782872"/>
          <a:ext cx="2866212" cy="2546682"/>
        </p:xfrm>
        <a:graphic>
          <a:graphicData uri="http://schemas.openxmlformats.org/drawingml/2006/table">
            <a:tbl>
              <a:tblPr firstRow="1" bandRow="1"/>
              <a:tblGrid>
                <a:gridCol w="955404"/>
                <a:gridCol w="955404"/>
                <a:gridCol w="955404"/>
              </a:tblGrid>
              <a:tr h="84889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sz="1200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11111111</a:t>
                      </a:r>
                      <a:endParaRPr lang="en-CA" sz="12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sz="1200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11111111</a:t>
                      </a:r>
                      <a:endParaRPr lang="en-CA" sz="12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sz="1200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11111111</a:t>
                      </a:r>
                      <a:endParaRPr lang="en-CA" sz="12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84889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sz="1200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10011011</a:t>
                      </a:r>
                      <a:endParaRPr lang="en-CA" sz="12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C0C8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sz="1200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10011011</a:t>
                      </a:r>
                      <a:endParaRPr lang="en-CA" sz="12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C0C8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sz="1200" b="1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10011011</a:t>
                      </a:r>
                      <a:endParaRPr lang="en-CA" sz="12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C0C8"/>
                    </a:solidFill>
                  </a:tcPr>
                </a:tc>
              </a:tr>
              <a:tr h="84889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sz="12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00000000</a:t>
                      </a:r>
                      <a:endParaRPr lang="en-CA" sz="12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091B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sz="12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00000000</a:t>
                      </a:r>
                      <a:endParaRPr lang="en-CA" sz="12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091B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Roboto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CA" sz="12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00000000</a:t>
                      </a:r>
                      <a:endParaRPr lang="en-CA" sz="12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A091B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3199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75381" y="3010953"/>
            <a:ext cx="3047031" cy="1638522"/>
          </a:xfrm>
          <a:prstGeom prst="rect">
            <a:avLst/>
          </a:prstGeom>
        </p:spPr>
      </p:pic>
      <p:sp>
        <p:nvSpPr>
          <p:cNvPr id="121" name="Google Shape;121;p17"/>
          <p:cNvSpPr txBox="1"/>
          <p:nvPr/>
        </p:nvSpPr>
        <p:spPr>
          <a:xfrm>
            <a:off x="695325" y="579652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695326" y="724114"/>
            <a:ext cx="8394886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124359"/>
              </a:buClr>
              <a:buSzPts val="3200"/>
              <a:buFont typeface="Montserrat Black"/>
              <a:buNone/>
            </a:pPr>
            <a:r>
              <a:rPr lang="en-US" sz="3200" b="1" kern="1200" dirty="0">
                <a:solidFill>
                  <a:srgbClr val="5B9BD5">
                    <a:lumMod val="75000"/>
                  </a:srgbClr>
                </a:solidFill>
                <a:latin typeface="Calibri Light" panose="020F0302020204030204"/>
                <a:ea typeface="+mj-ea"/>
                <a:cs typeface="+mj-cs"/>
                <a:sym typeface="Montserrat Black"/>
              </a:rPr>
              <a:t>CONVOLUTIONAL NEURAL NETWORK: </a:t>
            </a:r>
            <a:r>
              <a:rPr lang="en-US" sz="3200" b="1" kern="1200" dirty="0">
                <a:solidFill>
                  <a:srgbClr val="FF0000"/>
                </a:solidFill>
                <a:latin typeface="Calibri Light" panose="020F0302020204030204"/>
                <a:ea typeface="+mj-ea"/>
                <a:cs typeface="+mj-cs"/>
                <a:sym typeface="Montserrat Black"/>
              </a:rPr>
              <a:t>ARTIFICIAL NEURAL NETWORK BASICS</a:t>
            </a:r>
            <a:endParaRPr sz="3200" b="1" kern="1200" dirty="0">
              <a:solidFill>
                <a:srgbClr val="FF0000"/>
              </a:solidFill>
              <a:latin typeface="Calibri Light" panose="020F0302020204030204"/>
              <a:ea typeface="+mj-ea"/>
              <a:cs typeface="+mj-cs"/>
              <a:sym typeface="Montserrat Black"/>
            </a:endParaRPr>
          </a:p>
        </p:txBody>
      </p:sp>
      <p:pic>
        <p:nvPicPr>
          <p:cNvPr id="1026" name="Picture 2" descr="File:Artificial neural network.sv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941" y="2696267"/>
            <a:ext cx="3182540" cy="284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666328" y="6117833"/>
            <a:ext cx="684193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b="1" dirty="0" smtClean="0"/>
              <a:t>Photo Credit: </a:t>
            </a:r>
            <a:r>
              <a:rPr lang="en-CA" dirty="0" smtClean="0">
                <a:hlinkClick r:id="rId6"/>
              </a:rPr>
              <a:t>https</a:t>
            </a:r>
            <a:r>
              <a:rPr lang="en-CA" dirty="0">
                <a:hlinkClick r:id="rId6"/>
              </a:rPr>
              <a:t>://</a:t>
            </a:r>
            <a:r>
              <a:rPr lang="en-CA" dirty="0" smtClean="0">
                <a:hlinkClick r:id="rId6"/>
              </a:rPr>
              <a:t>commons.wikimedia.org/wiki/File:Artificial_neural_network.svg</a:t>
            </a:r>
            <a:endParaRPr lang="en-CA" dirty="0" smtClean="0"/>
          </a:p>
          <a:p>
            <a:r>
              <a:rPr lang="en-CA" b="1" dirty="0" smtClean="0"/>
              <a:t>Photo Credit: </a:t>
            </a:r>
            <a:r>
              <a:rPr lang="en-CA" dirty="0" smtClean="0">
                <a:hlinkClick r:id="rId7"/>
              </a:rPr>
              <a:t>https</a:t>
            </a:r>
            <a:r>
              <a:rPr lang="en-CA" dirty="0">
                <a:hlinkClick r:id="rId7"/>
              </a:rPr>
              <a:t>://</a:t>
            </a:r>
            <a:r>
              <a:rPr lang="en-CA" dirty="0" smtClean="0">
                <a:hlinkClick r:id="rId7"/>
              </a:rPr>
              <a:t>commons.wikimedia.org/wiki/File:Neuron_Hand-tuned.svg</a:t>
            </a:r>
            <a:endParaRPr lang="en-CA" dirty="0" smtClean="0"/>
          </a:p>
          <a:p>
            <a:endParaRPr lang="en-CA" dirty="0" smtClean="0"/>
          </a:p>
          <a:p>
            <a:endParaRPr lang="en-CA" dirty="0"/>
          </a:p>
        </p:txBody>
      </p:sp>
      <p:graphicFrame>
        <p:nvGraphicFramePr>
          <p:cNvPr id="11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4769140"/>
              </p:ext>
            </p:extLst>
          </p:nvPr>
        </p:nvGraphicFramePr>
        <p:xfrm>
          <a:off x="394422" y="3437154"/>
          <a:ext cx="3456384" cy="11894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7" name="Visio" r:id="rId8" imgW="4504467" imgH="1770930" progId="Visio.Drawing.11">
                  <p:embed/>
                </p:oleObj>
              </mc:Choice>
              <mc:Fallback>
                <p:oleObj name="Visio" r:id="rId8" imgW="4504467" imgH="17709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4422" y="3437154"/>
                        <a:ext cx="3456384" cy="118943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3510698"/>
              </p:ext>
            </p:extLst>
          </p:nvPr>
        </p:nvGraphicFramePr>
        <p:xfrm>
          <a:off x="1175381" y="4735913"/>
          <a:ext cx="2322258" cy="4445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8" name="Equation" r:id="rId10" imgW="1612800" imgH="457200" progId="Equation.3">
                  <p:embed/>
                </p:oleObj>
              </mc:Choice>
              <mc:Fallback>
                <p:oleObj name="Equation" r:id="rId10" imgW="16128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5381" y="4735913"/>
                        <a:ext cx="2322258" cy="44457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265" y="3157008"/>
            <a:ext cx="2781232" cy="192007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95324" y="1608917"/>
            <a:ext cx="94525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latin typeface="Calibri" panose="020F0502020204030204" pitchFamily="34" charset="0"/>
                <a:cs typeface="Calibri" panose="020F0502020204030204" pitchFamily="34" charset="0"/>
              </a:rPr>
              <a:t>The neuron collects signals from input channels named </a:t>
            </a:r>
            <a:r>
              <a:rPr lang="en-CA" sz="1800" b="1" dirty="0">
                <a:latin typeface="Calibri" panose="020F0502020204030204" pitchFamily="34" charset="0"/>
                <a:cs typeface="Calibri" panose="020F0502020204030204" pitchFamily="34" charset="0"/>
              </a:rPr>
              <a:t>dendrites</a:t>
            </a:r>
            <a:r>
              <a:rPr lang="en-CA" sz="1800" dirty="0">
                <a:latin typeface="Calibri" panose="020F0502020204030204" pitchFamily="34" charset="0"/>
                <a:cs typeface="Calibri" panose="020F0502020204030204" pitchFamily="34" charset="0"/>
              </a:rPr>
              <a:t>, processes information in its </a:t>
            </a:r>
            <a:r>
              <a:rPr lang="en-CA" sz="1800" b="1" dirty="0">
                <a:latin typeface="Calibri" panose="020F0502020204030204" pitchFamily="34" charset="0"/>
                <a:cs typeface="Calibri" panose="020F0502020204030204" pitchFamily="34" charset="0"/>
              </a:rPr>
              <a:t>nucleus</a:t>
            </a:r>
            <a:r>
              <a:rPr lang="en-CA" sz="1800" dirty="0">
                <a:latin typeface="Calibri" panose="020F0502020204030204" pitchFamily="34" charset="0"/>
                <a:cs typeface="Calibri" panose="020F0502020204030204" pitchFamily="34" charset="0"/>
              </a:rPr>
              <a:t>, and then generates an output in a long thin branch called the </a:t>
            </a:r>
            <a:r>
              <a:rPr lang="en-CA" sz="1800" b="1" dirty="0">
                <a:latin typeface="Calibri" panose="020F0502020204030204" pitchFamily="34" charset="0"/>
                <a:cs typeface="Calibri" panose="020F0502020204030204" pitchFamily="34" charset="0"/>
              </a:rPr>
              <a:t>axon</a:t>
            </a:r>
            <a:r>
              <a:rPr lang="en-CA" sz="18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latin typeface="Calibri" panose="020F0502020204030204" pitchFamily="34" charset="0"/>
                <a:cs typeface="Calibri" panose="020F0502020204030204" pitchFamily="34" charset="0"/>
              </a:rPr>
              <a:t>Human learning occurs adaptively by varying the bond strength between these neurons.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33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2109" y="2744030"/>
            <a:ext cx="3038346" cy="1792650"/>
          </a:xfrm>
          <a:prstGeom prst="rect">
            <a:avLst/>
          </a:prstGeom>
        </p:spPr>
      </p:pic>
      <p:sp>
        <p:nvSpPr>
          <p:cNvPr id="121" name="Google Shape;121;p17"/>
          <p:cNvSpPr txBox="1"/>
          <p:nvPr/>
        </p:nvSpPr>
        <p:spPr>
          <a:xfrm>
            <a:off x="695325" y="579652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695325" y="724114"/>
            <a:ext cx="8762440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80000"/>
              </a:lnSpc>
              <a:buClr>
                <a:srgbClr val="124359"/>
              </a:buClr>
              <a:buSzPts val="3200"/>
              <a:buFont typeface="Montserrat Black"/>
              <a:buNone/>
              <a:defRPr sz="3200" b="1" kern="1200">
                <a:solidFill>
                  <a:srgbClr val="5B9BD5">
                    <a:lumMod val="75000"/>
                  </a:srgbClr>
                </a:solidFill>
                <a:latin typeface="Calibri Light" panose="020F0302020204030204"/>
                <a:ea typeface="+mj-ea"/>
                <a:cs typeface="+mj-cs"/>
              </a:defRPr>
            </a:lvl1pPr>
          </a:lstStyle>
          <a:p>
            <a:r>
              <a:rPr lang="en-US" dirty="0">
                <a:sym typeface="Montserrat Black"/>
              </a:rPr>
              <a:t>CONVOLUTIONAL NEURAL </a:t>
            </a:r>
            <a:r>
              <a:rPr lang="en-US" dirty="0" smtClean="0">
                <a:sym typeface="Montserrat Black"/>
              </a:rPr>
              <a:t>NETWORK: </a:t>
            </a:r>
            <a:r>
              <a:rPr lang="en-US" dirty="0" smtClean="0">
                <a:solidFill>
                  <a:srgbClr val="FF0000"/>
                </a:solidFill>
                <a:sym typeface="Montserrat Black"/>
              </a:rPr>
              <a:t>ENTIRE NETWORK OVERVIEW</a:t>
            </a:r>
            <a:endParaRPr dirty="0">
              <a:solidFill>
                <a:srgbClr val="FF0000"/>
              </a:solidFill>
              <a:sym typeface="Montserrat Black"/>
            </a:endParaRPr>
          </a:p>
        </p:txBody>
      </p:sp>
      <p:pic>
        <p:nvPicPr>
          <p:cNvPr id="1026" name="Picture 2" descr="File:Artificial neural network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8806" y="2685441"/>
            <a:ext cx="2073388" cy="1851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666328" y="6117833"/>
            <a:ext cx="68419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b="1" dirty="0" smtClean="0"/>
              <a:t>Photo Credit: </a:t>
            </a:r>
            <a:r>
              <a:rPr lang="en-CA" dirty="0" smtClean="0"/>
              <a:t>https</a:t>
            </a:r>
            <a:r>
              <a:rPr lang="en-CA" dirty="0"/>
              <a:t>://commons.wikimedia.org/wiki/File:Artificial_neural_network.svg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257996" y="2873739"/>
            <a:ext cx="1770011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1" algn="ctr">
              <a:spcBef>
                <a:spcPts val="500"/>
              </a:spcBef>
              <a:buClr>
                <a:schemeClr val="dk1"/>
              </a:buClr>
              <a:buSzPts val="1440"/>
            </a:pPr>
            <a:r>
              <a:rPr lang="en-CA" sz="1050" b="1" dirty="0" smtClean="0">
                <a:solidFill>
                  <a:schemeClr val="dk1"/>
                </a:solidFill>
              </a:rPr>
              <a:t>TARGET </a:t>
            </a:r>
          </a:p>
          <a:p>
            <a:pPr marL="457200" lvl="1" algn="ctr">
              <a:spcBef>
                <a:spcPts val="500"/>
              </a:spcBef>
              <a:buClr>
                <a:schemeClr val="dk1"/>
              </a:buClr>
              <a:buSzPts val="1440"/>
            </a:pPr>
            <a:r>
              <a:rPr lang="en-CA" sz="1050" b="1" dirty="0" smtClean="0">
                <a:solidFill>
                  <a:schemeClr val="dk1"/>
                </a:solidFill>
              </a:rPr>
              <a:t>CLASS:</a:t>
            </a:r>
          </a:p>
          <a:p>
            <a:pPr marL="457200" lvl="1" algn="ctr">
              <a:spcBef>
                <a:spcPts val="500"/>
              </a:spcBef>
              <a:buClr>
                <a:schemeClr val="dk1"/>
              </a:buClr>
              <a:buSzPts val="1440"/>
            </a:pPr>
            <a:r>
              <a:rPr lang="en-CA" sz="1050" dirty="0" smtClean="0">
                <a:solidFill>
                  <a:schemeClr val="dk1"/>
                </a:solidFill>
              </a:rPr>
              <a:t>1: SMILING</a:t>
            </a:r>
          </a:p>
          <a:p>
            <a:pPr marL="457200" lvl="1" algn="ctr">
              <a:spcBef>
                <a:spcPts val="500"/>
              </a:spcBef>
              <a:buClr>
                <a:schemeClr val="dk1"/>
              </a:buClr>
              <a:buSzPts val="1440"/>
            </a:pPr>
            <a:r>
              <a:rPr lang="en-CA" sz="1050" dirty="0" smtClean="0">
                <a:solidFill>
                  <a:schemeClr val="dk1"/>
                </a:solidFill>
              </a:rPr>
              <a:t>0: NOT SMILING</a:t>
            </a:r>
            <a:endParaRPr lang="en-CA" sz="1100" dirty="0"/>
          </a:p>
        </p:txBody>
      </p:sp>
      <p:sp>
        <p:nvSpPr>
          <p:cNvPr id="13" name="Left Brace 12"/>
          <p:cNvSpPr/>
          <p:nvPr/>
        </p:nvSpPr>
        <p:spPr>
          <a:xfrm>
            <a:off x="10597075" y="1715379"/>
            <a:ext cx="574159" cy="3893939"/>
          </a:xfrm>
          <a:prstGeom prst="leftBrace">
            <a:avLst>
              <a:gd name="adj1" fmla="val 80676"/>
              <a:gd name="adj2" fmla="val 50000"/>
            </a:avLst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Left Brace 13"/>
          <p:cNvSpPr/>
          <p:nvPr/>
        </p:nvSpPr>
        <p:spPr>
          <a:xfrm rot="10800000">
            <a:off x="11535615" y="1715578"/>
            <a:ext cx="574159" cy="3893939"/>
          </a:xfrm>
          <a:prstGeom prst="leftBrace">
            <a:avLst>
              <a:gd name="adj1" fmla="val 82407"/>
              <a:gd name="adj2" fmla="val 50000"/>
            </a:avLst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/>
          <p:cNvSpPr/>
          <p:nvPr/>
        </p:nvSpPr>
        <p:spPr>
          <a:xfrm>
            <a:off x="2393354" y="2190476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Rectangle 28"/>
          <p:cNvSpPr/>
          <p:nvPr/>
        </p:nvSpPr>
        <p:spPr>
          <a:xfrm>
            <a:off x="2697738" y="2626566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Rectangle 29"/>
          <p:cNvSpPr/>
          <p:nvPr/>
        </p:nvSpPr>
        <p:spPr>
          <a:xfrm>
            <a:off x="3070457" y="3207780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/>
          <p:cNvSpPr/>
          <p:nvPr/>
        </p:nvSpPr>
        <p:spPr>
          <a:xfrm>
            <a:off x="3437360" y="3754026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 smtClean="0"/>
              <a:t>KERNELS/</a:t>
            </a:r>
          </a:p>
          <a:p>
            <a:pPr algn="ctr"/>
            <a:r>
              <a:rPr lang="en-CA" b="1" dirty="0" smtClean="0"/>
              <a:t>FEATURE DETECTORS</a:t>
            </a:r>
            <a:endParaRPr lang="en-CA" b="1" dirty="0"/>
          </a:p>
        </p:txBody>
      </p:sp>
      <p:sp>
        <p:nvSpPr>
          <p:cNvPr id="34" name="Rectangle 33"/>
          <p:cNvSpPr/>
          <p:nvPr/>
        </p:nvSpPr>
        <p:spPr>
          <a:xfrm>
            <a:off x="6002022" y="2583989"/>
            <a:ext cx="984116" cy="102707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Rectangle 34"/>
          <p:cNvSpPr/>
          <p:nvPr/>
        </p:nvSpPr>
        <p:spPr>
          <a:xfrm>
            <a:off x="6396484" y="3051725"/>
            <a:ext cx="984116" cy="102707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Rectangle 35"/>
          <p:cNvSpPr/>
          <p:nvPr/>
        </p:nvSpPr>
        <p:spPr>
          <a:xfrm>
            <a:off x="6683276" y="3489228"/>
            <a:ext cx="984116" cy="102707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Rectangle 36"/>
          <p:cNvSpPr/>
          <p:nvPr/>
        </p:nvSpPr>
        <p:spPr>
          <a:xfrm>
            <a:off x="7077738" y="3956964"/>
            <a:ext cx="984116" cy="102707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b="1" dirty="0" smtClean="0"/>
              <a:t>POOLING FILTERS</a:t>
            </a:r>
            <a:endParaRPr lang="en-CA" sz="1200" b="1" dirty="0"/>
          </a:p>
        </p:txBody>
      </p:sp>
      <p:sp>
        <p:nvSpPr>
          <p:cNvPr id="8" name="Right Arrow 7"/>
          <p:cNvSpPr/>
          <p:nvPr/>
        </p:nvSpPr>
        <p:spPr>
          <a:xfrm>
            <a:off x="1401193" y="3425824"/>
            <a:ext cx="841104" cy="3866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Right Arrow 37"/>
          <p:cNvSpPr/>
          <p:nvPr/>
        </p:nvSpPr>
        <p:spPr>
          <a:xfrm>
            <a:off x="7711123" y="3458582"/>
            <a:ext cx="968907" cy="4095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Right Arrow 38"/>
          <p:cNvSpPr/>
          <p:nvPr/>
        </p:nvSpPr>
        <p:spPr>
          <a:xfrm>
            <a:off x="5068855" y="3425824"/>
            <a:ext cx="841104" cy="3866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/>
          <p:cNvSpPr txBox="1"/>
          <p:nvPr/>
        </p:nvSpPr>
        <p:spPr>
          <a:xfrm>
            <a:off x="2697738" y="5499317"/>
            <a:ext cx="2409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>
                <a:solidFill>
                  <a:srgbClr val="FF0000"/>
                </a:solidFill>
              </a:rPr>
              <a:t>CONVOLUTIONAL LAYER</a:t>
            </a:r>
            <a:endParaRPr lang="en-CA" b="1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396484" y="5498071"/>
            <a:ext cx="3507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dirty="0"/>
              <a:t>POOLING LAYER </a:t>
            </a:r>
            <a:r>
              <a:rPr lang="en-CA" dirty="0" smtClean="0"/>
              <a:t>(DOWNSAMPLING)</a:t>
            </a:r>
            <a:endParaRPr lang="en-CA" dirty="0"/>
          </a:p>
        </p:txBody>
      </p:sp>
      <p:sp>
        <p:nvSpPr>
          <p:cNvPr id="42" name="TextBox 41"/>
          <p:cNvSpPr txBox="1"/>
          <p:nvPr/>
        </p:nvSpPr>
        <p:spPr>
          <a:xfrm>
            <a:off x="1256634" y="3097525"/>
            <a:ext cx="117852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sz="1050" dirty="0" smtClean="0"/>
              <a:t>CONVOLUTION</a:t>
            </a:r>
            <a:endParaRPr lang="en-CA" sz="1050" dirty="0"/>
          </a:p>
        </p:txBody>
      </p:sp>
      <p:sp>
        <p:nvSpPr>
          <p:cNvPr id="43" name="TextBox 42"/>
          <p:cNvSpPr txBox="1"/>
          <p:nvPr/>
        </p:nvSpPr>
        <p:spPr>
          <a:xfrm>
            <a:off x="5016406" y="3143519"/>
            <a:ext cx="80342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sz="1050" dirty="0" smtClean="0"/>
              <a:t>POOLING</a:t>
            </a:r>
            <a:endParaRPr lang="en-CA" sz="1050" dirty="0"/>
          </a:p>
        </p:txBody>
      </p:sp>
      <p:sp>
        <p:nvSpPr>
          <p:cNvPr id="45" name="TextBox 44"/>
          <p:cNvSpPr txBox="1"/>
          <p:nvPr/>
        </p:nvSpPr>
        <p:spPr>
          <a:xfrm>
            <a:off x="7569796" y="3143519"/>
            <a:ext cx="107273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sz="1050" dirty="0" smtClean="0"/>
              <a:t>FLATTENING</a:t>
            </a:r>
            <a:endParaRPr lang="en-CA" sz="1050" dirty="0"/>
          </a:p>
        </p:txBody>
      </p:sp>
      <p:pic>
        <p:nvPicPr>
          <p:cNvPr id="3074" name="Picture 2" descr="Related imag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905" y="4984036"/>
            <a:ext cx="1039079" cy="84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56" y="2980300"/>
            <a:ext cx="1277390" cy="121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13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14" grpId="0" animBg="1"/>
      <p:bldP spid="7" grpId="0" animBg="1"/>
      <p:bldP spid="29" grpId="0" animBg="1"/>
      <p:bldP spid="30" grpId="0" animBg="1"/>
      <p:bldP spid="31" grpId="0" animBg="1"/>
      <p:bldP spid="34" grpId="0" animBg="1"/>
      <p:bldP spid="35" grpId="0" animBg="1"/>
      <p:bldP spid="36" grpId="0" animBg="1"/>
      <p:bldP spid="37" grpId="0" animBg="1"/>
      <p:bldP spid="8" grpId="0" animBg="1"/>
      <p:bldP spid="38" grpId="0" animBg="1"/>
      <p:bldP spid="39" grpId="0" animBg="1"/>
      <p:bldP spid="9" grpId="0"/>
      <p:bldP spid="41" grpId="0"/>
      <p:bldP spid="42" grpId="0"/>
      <p:bldP spid="43" grpId="0"/>
      <p:bldP spid="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/>
        </p:nvSpPr>
        <p:spPr>
          <a:xfrm>
            <a:off x="695325" y="579652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695325" y="724114"/>
            <a:ext cx="8717616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rgbClr val="124359"/>
              </a:buClr>
              <a:buSzPts val="3200"/>
              <a:buFont typeface="Montserrat Black"/>
              <a:buNone/>
              <a:defRPr sz="3200" b="1" kern="1200">
                <a:solidFill>
                  <a:srgbClr val="5B9BD5">
                    <a:lumMod val="75000"/>
                  </a:srgbClr>
                </a:solidFill>
                <a:latin typeface="Calibri Light" panose="020F0302020204030204"/>
                <a:ea typeface="+mj-ea"/>
                <a:cs typeface="+mj-cs"/>
              </a:defRPr>
            </a:lvl1pPr>
          </a:lstStyle>
          <a:p>
            <a:r>
              <a:rPr lang="en-US" dirty="0">
                <a:sym typeface="Montserrat Black"/>
              </a:rPr>
              <a:t>CONVOLUTIONAL NEURAL </a:t>
            </a:r>
            <a:r>
              <a:rPr lang="en-US" dirty="0" smtClean="0">
                <a:sym typeface="Montserrat Black"/>
              </a:rPr>
              <a:t>NETWORK: </a:t>
            </a:r>
            <a:r>
              <a:rPr lang="en-US" dirty="0" smtClean="0">
                <a:solidFill>
                  <a:srgbClr val="FF0000"/>
                </a:solidFill>
                <a:sym typeface="Montserrat Black"/>
              </a:rPr>
              <a:t>FEATURE </a:t>
            </a:r>
            <a:r>
              <a:rPr lang="en-US" dirty="0">
                <a:solidFill>
                  <a:srgbClr val="FF0000"/>
                </a:solidFill>
                <a:sym typeface="Montserrat Black"/>
              </a:rPr>
              <a:t>DETECTOR</a:t>
            </a:r>
            <a:endParaRPr dirty="0">
              <a:solidFill>
                <a:srgbClr val="FF0000"/>
              </a:solidFill>
              <a:sym typeface="Montserrat Black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95325" y="1630162"/>
            <a:ext cx="1005675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/>
              <a:t>Convolutions use a kernel matrix to scan a given image and apply a filter to obtain a certain effect.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/>
              <a:t>An image Kernel is a matrix used to apply effects such as blurring and sharpening.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/>
              <a:t>Kernels are used in machine learning for </a:t>
            </a:r>
            <a:r>
              <a:rPr lang="en-CA" sz="1600" b="1" i="1" dirty="0"/>
              <a:t>feature extraction </a:t>
            </a:r>
            <a:r>
              <a:rPr lang="en-CA" sz="1600" dirty="0"/>
              <a:t>to select most important pixels of an image</a:t>
            </a:r>
            <a:r>
              <a:rPr lang="en-CA" sz="1600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/>
              <a:t>Convolution preserves the </a:t>
            </a:r>
            <a:r>
              <a:rPr lang="en-CA" sz="1600" b="1" dirty="0" smtClean="0"/>
              <a:t>spatial relationship </a:t>
            </a:r>
            <a:r>
              <a:rPr lang="en-CA" sz="1600" dirty="0" smtClean="0"/>
              <a:t>between pixels. </a:t>
            </a:r>
            <a:endParaRPr lang="en-CA" sz="1600" dirty="0"/>
          </a:p>
        </p:txBody>
      </p:sp>
      <p:sp>
        <p:nvSpPr>
          <p:cNvPr id="10" name="Rectangle 9"/>
          <p:cNvSpPr/>
          <p:nvPr/>
        </p:nvSpPr>
        <p:spPr>
          <a:xfrm>
            <a:off x="3662451" y="3084894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/>
          <p:cNvSpPr/>
          <p:nvPr/>
        </p:nvSpPr>
        <p:spPr>
          <a:xfrm>
            <a:off x="3966835" y="3520984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Rectangle 11"/>
          <p:cNvSpPr/>
          <p:nvPr/>
        </p:nvSpPr>
        <p:spPr>
          <a:xfrm>
            <a:off x="4339554" y="4102198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/>
          <p:cNvSpPr/>
          <p:nvPr/>
        </p:nvSpPr>
        <p:spPr>
          <a:xfrm>
            <a:off x="4706457" y="4648444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 smtClean="0"/>
              <a:t>KERNELS/</a:t>
            </a:r>
          </a:p>
          <a:p>
            <a:pPr algn="ctr"/>
            <a:r>
              <a:rPr lang="en-CA" b="1" dirty="0" smtClean="0"/>
              <a:t>FEATURE DETECTORS</a:t>
            </a:r>
            <a:endParaRPr lang="en-CA" b="1" dirty="0"/>
          </a:p>
        </p:txBody>
      </p:sp>
      <p:sp>
        <p:nvSpPr>
          <p:cNvPr id="5" name="Right Arrow 4"/>
          <p:cNvSpPr/>
          <p:nvPr/>
        </p:nvSpPr>
        <p:spPr>
          <a:xfrm>
            <a:off x="2664547" y="4112051"/>
            <a:ext cx="845712" cy="7992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Right Arrow 15"/>
          <p:cNvSpPr/>
          <p:nvPr/>
        </p:nvSpPr>
        <p:spPr>
          <a:xfrm>
            <a:off x="6533323" y="4112051"/>
            <a:ext cx="845712" cy="7992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2688108"/>
              </p:ext>
            </p:extLst>
          </p:nvPr>
        </p:nvGraphicFramePr>
        <p:xfrm>
          <a:off x="7492507" y="3884152"/>
          <a:ext cx="1411134" cy="1204599"/>
        </p:xfrm>
        <a:graphic>
          <a:graphicData uri="http://schemas.openxmlformats.org/drawingml/2006/table">
            <a:tbl>
              <a:tblPr firstRow="1" bandRow="1"/>
              <a:tblGrid>
                <a:gridCol w="470378"/>
                <a:gridCol w="470378"/>
                <a:gridCol w="470378"/>
              </a:tblGrid>
              <a:tr h="401533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533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533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7645640"/>
              </p:ext>
            </p:extLst>
          </p:nvPr>
        </p:nvGraphicFramePr>
        <p:xfrm>
          <a:off x="9066211" y="3884152"/>
          <a:ext cx="1411134" cy="1204599"/>
        </p:xfrm>
        <a:graphic>
          <a:graphicData uri="http://schemas.openxmlformats.org/drawingml/2006/table">
            <a:tbl>
              <a:tblPr firstRow="1" bandRow="1"/>
              <a:tblGrid>
                <a:gridCol w="470378"/>
                <a:gridCol w="470378"/>
                <a:gridCol w="470378"/>
              </a:tblGrid>
              <a:tr h="401533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533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533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329595"/>
              </p:ext>
            </p:extLst>
          </p:nvPr>
        </p:nvGraphicFramePr>
        <p:xfrm>
          <a:off x="10654252" y="3884152"/>
          <a:ext cx="1411134" cy="1204599"/>
        </p:xfrm>
        <a:graphic>
          <a:graphicData uri="http://schemas.openxmlformats.org/drawingml/2006/table">
            <a:tbl>
              <a:tblPr firstRow="1" bandRow="1"/>
              <a:tblGrid>
                <a:gridCol w="470378"/>
                <a:gridCol w="470378"/>
                <a:gridCol w="470378"/>
              </a:tblGrid>
              <a:tr h="401533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533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533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0" name="Left Brace 19"/>
          <p:cNvSpPr/>
          <p:nvPr/>
        </p:nvSpPr>
        <p:spPr>
          <a:xfrm rot="5400000">
            <a:off x="9444590" y="1175337"/>
            <a:ext cx="574159" cy="4621190"/>
          </a:xfrm>
          <a:prstGeom prst="leftBrace">
            <a:avLst>
              <a:gd name="adj1" fmla="val 80676"/>
              <a:gd name="adj2" fmla="val 50000"/>
            </a:avLst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TextBox 20"/>
          <p:cNvSpPr txBox="1"/>
          <p:nvPr/>
        </p:nvSpPr>
        <p:spPr>
          <a:xfrm>
            <a:off x="9002838" y="2873096"/>
            <a:ext cx="16514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>
                <a:solidFill>
                  <a:srgbClr val="FF0000"/>
                </a:solidFill>
              </a:rPr>
              <a:t>FEATURE MAPS</a:t>
            </a:r>
            <a:endParaRPr lang="en-CA" b="1" dirty="0">
              <a:solidFill>
                <a:srgbClr val="FF0000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550" y="3520984"/>
            <a:ext cx="1972525" cy="187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951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5" grpId="0" animBg="1"/>
      <p:bldP spid="16" grpId="0" animBg="1"/>
      <p:bldP spid="20" grpId="0" animBg="1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/>
        </p:nvSpPr>
        <p:spPr>
          <a:xfrm>
            <a:off x="695325" y="579652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695325" y="724114"/>
            <a:ext cx="8645900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rgbClr val="124359"/>
              </a:buClr>
              <a:buSzPts val="3200"/>
              <a:buFont typeface="Montserrat Black"/>
              <a:buNone/>
              <a:defRPr sz="3200" b="1" kern="1200">
                <a:solidFill>
                  <a:srgbClr val="5B9BD5">
                    <a:lumMod val="75000"/>
                  </a:srgbClr>
                </a:solidFill>
                <a:latin typeface="Calibri Light" panose="020F0302020204030204"/>
                <a:ea typeface="+mj-ea"/>
                <a:cs typeface="+mj-cs"/>
              </a:defRPr>
            </a:lvl1pPr>
          </a:lstStyle>
          <a:p>
            <a:r>
              <a:rPr lang="en-US" dirty="0">
                <a:sym typeface="Montserrat Black"/>
              </a:rPr>
              <a:t>CONVOLUTIONAL NEURAL </a:t>
            </a:r>
            <a:r>
              <a:rPr lang="en-US" dirty="0" smtClean="0">
                <a:sym typeface="Montserrat Black"/>
              </a:rPr>
              <a:t>NETWORK: </a:t>
            </a:r>
            <a:r>
              <a:rPr lang="en-US" dirty="0" smtClean="0">
                <a:solidFill>
                  <a:srgbClr val="FF0000"/>
                </a:solidFill>
                <a:sym typeface="Montserrat Black"/>
              </a:rPr>
              <a:t>FEATURE </a:t>
            </a:r>
            <a:r>
              <a:rPr lang="en-US" dirty="0">
                <a:solidFill>
                  <a:srgbClr val="FF0000"/>
                </a:solidFill>
                <a:sym typeface="Montserrat Black"/>
              </a:rPr>
              <a:t>DETECTOR</a:t>
            </a:r>
            <a:endParaRPr dirty="0">
              <a:solidFill>
                <a:srgbClr val="FF0000"/>
              </a:solidFill>
              <a:sym typeface="Montserrat Black"/>
            </a:endParaRPr>
          </a:p>
        </p:txBody>
      </p:sp>
      <p:sp>
        <p:nvSpPr>
          <p:cNvPr id="16" name="Right Arrow 15"/>
          <p:cNvSpPr/>
          <p:nvPr/>
        </p:nvSpPr>
        <p:spPr>
          <a:xfrm>
            <a:off x="7267845" y="3214978"/>
            <a:ext cx="845712" cy="7992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4748434"/>
              </p:ext>
            </p:extLst>
          </p:nvPr>
        </p:nvGraphicFramePr>
        <p:xfrm>
          <a:off x="3806235" y="2225887"/>
          <a:ext cx="3023065" cy="2793945"/>
        </p:xfrm>
        <a:graphic>
          <a:graphicData uri="http://schemas.openxmlformats.org/drawingml/2006/table">
            <a:tbl>
              <a:tblPr firstRow="1" bandRow="1"/>
              <a:tblGrid>
                <a:gridCol w="604613"/>
                <a:gridCol w="604613"/>
                <a:gridCol w="604613"/>
                <a:gridCol w="604613"/>
                <a:gridCol w="604613"/>
              </a:tblGrid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69593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i="0" u="none" strike="noStrike" cap="none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</a:t>
                      </a:r>
                      <a:endParaRPr lang="en-CA" sz="2400" b="1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  <a:tr h="556088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0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 smtClean="0"/>
                        <a:t>1</a:t>
                      </a:r>
                      <a:endParaRPr lang="en-CA" sz="2400" b="1" dirty="0"/>
                    </a:p>
                  </a:txBody>
                  <a:tcPr anchor="ctr">
                    <a:cell3D prstMaterial="dkEdge">
                      <a:bevel prst="artDeco"/>
                      <a:lightRig rig="flood" dir="t"/>
                    </a:cell3D>
                  </a:tcPr>
                </a:tc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061457"/>
              </p:ext>
            </p:extLst>
          </p:nvPr>
        </p:nvGraphicFramePr>
        <p:xfrm>
          <a:off x="566521" y="2790131"/>
          <a:ext cx="1849962" cy="1665456"/>
        </p:xfrm>
        <a:graphic>
          <a:graphicData uri="http://schemas.openxmlformats.org/drawingml/2006/table">
            <a:tbl>
              <a:tblPr firstRow="1" bandRow="1"/>
              <a:tblGrid>
                <a:gridCol w="616654"/>
                <a:gridCol w="616654"/>
                <a:gridCol w="616654"/>
              </a:tblGrid>
              <a:tr h="555152"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CA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CA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CA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rgbClr val="0070C0"/>
                    </a:solidFill>
                  </a:tcPr>
                </a:tc>
              </a:tr>
              <a:tr h="555152"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CA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CA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CA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rgbClr val="0070C0"/>
                    </a:solidFill>
                  </a:tcPr>
                </a:tc>
              </a:tr>
              <a:tr h="555152"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CA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CA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CA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3466051" y="1560714"/>
            <a:ext cx="23903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b="1" dirty="0" smtClean="0">
                <a:solidFill>
                  <a:srgbClr val="FF0000"/>
                </a:solidFill>
              </a:rPr>
              <a:t>FEATURE DETECTOR</a:t>
            </a:r>
            <a:endParaRPr lang="en-CA" sz="1600" b="1" dirty="0">
              <a:solidFill>
                <a:srgbClr val="FF0000"/>
              </a:solidFill>
            </a:endParaRPr>
          </a:p>
        </p:txBody>
      </p:sp>
      <p:cxnSp>
        <p:nvCxnSpPr>
          <p:cNvPr id="22" name="Curved Connector 21"/>
          <p:cNvCxnSpPr/>
          <p:nvPr/>
        </p:nvCxnSpPr>
        <p:spPr>
          <a:xfrm rot="10800000" flipV="1">
            <a:off x="1424936" y="1795767"/>
            <a:ext cx="2108148" cy="959040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3806235" y="2225887"/>
            <a:ext cx="1810668" cy="170498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7" name="Curved Connector 26"/>
          <p:cNvCxnSpPr/>
          <p:nvPr/>
        </p:nvCxnSpPr>
        <p:spPr>
          <a:xfrm flipV="1">
            <a:off x="3367690" y="5019833"/>
            <a:ext cx="1208689" cy="706297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416483" y="5770242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b="1" dirty="0" smtClean="0">
                <a:solidFill>
                  <a:srgbClr val="FF0000"/>
                </a:solidFill>
              </a:rPr>
              <a:t>IMAGE</a:t>
            </a:r>
            <a:endParaRPr lang="en-CA" sz="1600" b="1" dirty="0">
              <a:solidFill>
                <a:srgbClr val="FF000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920217" y="2853696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 smtClean="0"/>
              <a:t>1</a:t>
            </a:r>
            <a:endParaRPr lang="en-CA" sz="2400" b="1" dirty="0"/>
          </a:p>
        </p:txBody>
      </p:sp>
      <p:sp>
        <p:nvSpPr>
          <p:cNvPr id="36" name="Rectangle 35"/>
          <p:cNvSpPr/>
          <p:nvPr/>
        </p:nvSpPr>
        <p:spPr>
          <a:xfrm>
            <a:off x="9424714" y="2853696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9929210" y="2853696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1</a:t>
            </a:r>
          </a:p>
        </p:txBody>
      </p:sp>
      <p:sp>
        <p:nvSpPr>
          <p:cNvPr id="38" name="Rectangle 37"/>
          <p:cNvSpPr/>
          <p:nvPr/>
        </p:nvSpPr>
        <p:spPr>
          <a:xfrm>
            <a:off x="8920217" y="3363147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3</a:t>
            </a:r>
          </a:p>
        </p:txBody>
      </p:sp>
      <p:sp>
        <p:nvSpPr>
          <p:cNvPr id="39" name="Rectangle 38"/>
          <p:cNvSpPr/>
          <p:nvPr/>
        </p:nvSpPr>
        <p:spPr>
          <a:xfrm>
            <a:off x="9424714" y="3363147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1</a:t>
            </a:r>
          </a:p>
        </p:txBody>
      </p:sp>
      <p:sp>
        <p:nvSpPr>
          <p:cNvPr id="40" name="Rectangle 39"/>
          <p:cNvSpPr/>
          <p:nvPr/>
        </p:nvSpPr>
        <p:spPr>
          <a:xfrm>
            <a:off x="9929211" y="3363147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8920216" y="3866067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9424713" y="3866067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3</a:t>
            </a:r>
          </a:p>
        </p:txBody>
      </p:sp>
      <p:sp>
        <p:nvSpPr>
          <p:cNvPr id="43" name="Rectangle 42"/>
          <p:cNvSpPr/>
          <p:nvPr/>
        </p:nvSpPr>
        <p:spPr>
          <a:xfrm>
            <a:off x="9929210" y="3872598"/>
            <a:ext cx="504497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1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368684" y="5372981"/>
            <a:ext cx="1720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b="1" dirty="0" smtClean="0">
                <a:solidFill>
                  <a:srgbClr val="FF0000"/>
                </a:solidFill>
              </a:rPr>
              <a:t>FEATURE MAP</a:t>
            </a:r>
            <a:endParaRPr lang="en-CA" sz="1600" b="1" dirty="0">
              <a:solidFill>
                <a:srgbClr val="FF0000"/>
              </a:solidFill>
            </a:endParaRPr>
          </a:p>
        </p:txBody>
      </p:sp>
      <p:cxnSp>
        <p:nvCxnSpPr>
          <p:cNvPr id="45" name="Curved Connector 44"/>
          <p:cNvCxnSpPr/>
          <p:nvPr/>
        </p:nvCxnSpPr>
        <p:spPr>
          <a:xfrm flipV="1">
            <a:off x="8533549" y="4455587"/>
            <a:ext cx="1122568" cy="874177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2312589" y="6296735"/>
            <a:ext cx="5580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Live Convolution: </a:t>
            </a:r>
            <a:r>
              <a:rPr lang="en-CA" sz="1800" b="1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http://setosa.io/ev/image-kernels/</a:t>
            </a:r>
            <a:endParaRPr lang="en-CA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1619" y="5080562"/>
            <a:ext cx="1277390" cy="121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85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L 0.05169 -0.0002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78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169 -0.00023 L 0.10104 0.00208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83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105 0.00208 L 0.00026 0.07963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35" y="4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2" animBg="1"/>
      <p:bldP spid="9" grpId="3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/>
        </p:nvSpPr>
        <p:spPr>
          <a:xfrm>
            <a:off x="695325" y="724114"/>
            <a:ext cx="7724775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rgbClr val="124359"/>
              </a:buClr>
              <a:buSzPts val="3200"/>
              <a:buFont typeface="Montserrat Black"/>
              <a:buNone/>
              <a:defRPr sz="3200" b="1" kern="1200">
                <a:solidFill>
                  <a:srgbClr val="5B9BD5">
                    <a:lumMod val="75000"/>
                  </a:srgbClr>
                </a:solidFill>
                <a:latin typeface="Calibri Light" panose="020F0302020204030204"/>
                <a:ea typeface="+mj-ea"/>
                <a:cs typeface="+mj-cs"/>
              </a:defRPr>
            </a:lvl1pPr>
          </a:lstStyle>
          <a:p>
            <a:r>
              <a:rPr lang="en-US" dirty="0">
                <a:sym typeface="Montserrat Black"/>
              </a:rPr>
              <a:t>CONVOLUTIONAL NEURAL </a:t>
            </a:r>
            <a:r>
              <a:rPr lang="en-US" dirty="0" smtClean="0">
                <a:sym typeface="Montserrat Black"/>
              </a:rPr>
              <a:t>NETWORK: </a:t>
            </a:r>
            <a:r>
              <a:rPr lang="en-US" dirty="0" smtClean="0">
                <a:solidFill>
                  <a:srgbClr val="FF0000"/>
                </a:solidFill>
                <a:sym typeface="Montserrat Black"/>
              </a:rPr>
              <a:t>RELU</a:t>
            </a:r>
            <a:endParaRPr dirty="0">
              <a:solidFill>
                <a:srgbClr val="FF0000"/>
              </a:solidFill>
              <a:sym typeface="Montserrat Black"/>
            </a:endParaRPr>
          </a:p>
        </p:txBody>
      </p:sp>
      <p:pic>
        <p:nvPicPr>
          <p:cNvPr id="1026" name="Picture 2" descr="File:Artificial neural network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8806" y="2685441"/>
            <a:ext cx="2073388" cy="1851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666328" y="6117833"/>
            <a:ext cx="68419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b="1" dirty="0" smtClean="0"/>
              <a:t>Photo Credit: </a:t>
            </a:r>
            <a:r>
              <a:rPr lang="en-CA" dirty="0" smtClean="0"/>
              <a:t>https</a:t>
            </a:r>
            <a:r>
              <a:rPr lang="en-CA" dirty="0"/>
              <a:t>://commons.wikimedia.org/wiki/File:Artificial_neural_network.svg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257996" y="3425824"/>
            <a:ext cx="1770011" cy="487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1" algn="ctr">
              <a:spcBef>
                <a:spcPts val="500"/>
              </a:spcBef>
              <a:buClr>
                <a:schemeClr val="dk1"/>
              </a:buClr>
              <a:buSzPts val="1440"/>
            </a:pPr>
            <a:r>
              <a:rPr lang="en-CA" sz="1050" dirty="0" smtClean="0">
                <a:solidFill>
                  <a:schemeClr val="dk1"/>
                </a:solidFill>
              </a:rPr>
              <a:t>Smiling</a:t>
            </a:r>
          </a:p>
          <a:p>
            <a:pPr marL="457200" lvl="1" algn="ctr">
              <a:spcBef>
                <a:spcPts val="500"/>
              </a:spcBef>
              <a:buClr>
                <a:schemeClr val="dk1"/>
              </a:buClr>
              <a:buSzPts val="1440"/>
            </a:pPr>
            <a:r>
              <a:rPr lang="en-CA" sz="1050" dirty="0" smtClean="0">
                <a:solidFill>
                  <a:schemeClr val="dk1"/>
                </a:solidFill>
              </a:rPr>
              <a:t>Not Smiling</a:t>
            </a:r>
            <a:endParaRPr lang="en-CA" sz="1100" dirty="0"/>
          </a:p>
        </p:txBody>
      </p:sp>
      <p:sp>
        <p:nvSpPr>
          <p:cNvPr id="13" name="Left Brace 12"/>
          <p:cNvSpPr/>
          <p:nvPr/>
        </p:nvSpPr>
        <p:spPr>
          <a:xfrm>
            <a:off x="10597075" y="1715379"/>
            <a:ext cx="574159" cy="3893939"/>
          </a:xfrm>
          <a:prstGeom prst="leftBrace">
            <a:avLst>
              <a:gd name="adj1" fmla="val 80676"/>
              <a:gd name="adj2" fmla="val 50000"/>
            </a:avLst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Left Brace 13"/>
          <p:cNvSpPr/>
          <p:nvPr/>
        </p:nvSpPr>
        <p:spPr>
          <a:xfrm rot="10800000">
            <a:off x="11535615" y="1715578"/>
            <a:ext cx="574159" cy="3893939"/>
          </a:xfrm>
          <a:prstGeom prst="leftBrace">
            <a:avLst>
              <a:gd name="adj1" fmla="val 82407"/>
              <a:gd name="adj2" fmla="val 50000"/>
            </a:avLst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/>
          <p:cNvSpPr/>
          <p:nvPr/>
        </p:nvSpPr>
        <p:spPr>
          <a:xfrm>
            <a:off x="2393354" y="2190476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Rectangle 28"/>
          <p:cNvSpPr/>
          <p:nvPr/>
        </p:nvSpPr>
        <p:spPr>
          <a:xfrm>
            <a:off x="2697738" y="2626566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Rectangle 29"/>
          <p:cNvSpPr/>
          <p:nvPr/>
        </p:nvSpPr>
        <p:spPr>
          <a:xfrm>
            <a:off x="3070457" y="3207780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/>
          <p:cNvSpPr/>
          <p:nvPr/>
        </p:nvSpPr>
        <p:spPr>
          <a:xfrm>
            <a:off x="3437360" y="3754026"/>
            <a:ext cx="1634367" cy="159851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 smtClean="0"/>
              <a:t>KERNELS/</a:t>
            </a:r>
          </a:p>
          <a:p>
            <a:pPr algn="ctr"/>
            <a:r>
              <a:rPr lang="en-CA" b="1" dirty="0" smtClean="0"/>
              <a:t>FEATURE DETECTORS</a:t>
            </a:r>
            <a:endParaRPr lang="en-CA" b="1" dirty="0"/>
          </a:p>
        </p:txBody>
      </p:sp>
      <p:sp>
        <p:nvSpPr>
          <p:cNvPr id="34" name="Rectangle 33"/>
          <p:cNvSpPr/>
          <p:nvPr/>
        </p:nvSpPr>
        <p:spPr>
          <a:xfrm>
            <a:off x="6002022" y="2583989"/>
            <a:ext cx="984116" cy="102707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Rectangle 34"/>
          <p:cNvSpPr/>
          <p:nvPr/>
        </p:nvSpPr>
        <p:spPr>
          <a:xfrm>
            <a:off x="6396484" y="3051725"/>
            <a:ext cx="984116" cy="102707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Rectangle 35"/>
          <p:cNvSpPr/>
          <p:nvPr/>
        </p:nvSpPr>
        <p:spPr>
          <a:xfrm>
            <a:off x="6683276" y="3489228"/>
            <a:ext cx="984116" cy="102707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Rectangle 36"/>
          <p:cNvSpPr/>
          <p:nvPr/>
        </p:nvSpPr>
        <p:spPr>
          <a:xfrm>
            <a:off x="7077738" y="3956964"/>
            <a:ext cx="984116" cy="102707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b="1" dirty="0" smtClean="0"/>
              <a:t>POOLING FILTERS</a:t>
            </a:r>
            <a:endParaRPr lang="en-CA" sz="1200" b="1" dirty="0"/>
          </a:p>
        </p:txBody>
      </p:sp>
      <p:sp>
        <p:nvSpPr>
          <p:cNvPr id="8" name="Right Arrow 7"/>
          <p:cNvSpPr/>
          <p:nvPr/>
        </p:nvSpPr>
        <p:spPr>
          <a:xfrm>
            <a:off x="1401193" y="3425824"/>
            <a:ext cx="841104" cy="3866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Right Arrow 37"/>
          <p:cNvSpPr/>
          <p:nvPr/>
        </p:nvSpPr>
        <p:spPr>
          <a:xfrm>
            <a:off x="7711123" y="3458582"/>
            <a:ext cx="968907" cy="4095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Right Arrow 38"/>
          <p:cNvSpPr/>
          <p:nvPr/>
        </p:nvSpPr>
        <p:spPr>
          <a:xfrm>
            <a:off x="5068855" y="3425824"/>
            <a:ext cx="841104" cy="3866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/>
          <p:cNvSpPr txBox="1"/>
          <p:nvPr/>
        </p:nvSpPr>
        <p:spPr>
          <a:xfrm>
            <a:off x="2697738" y="5499317"/>
            <a:ext cx="2409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>
                <a:solidFill>
                  <a:srgbClr val="FF0000"/>
                </a:solidFill>
              </a:rPr>
              <a:t>CONVOLUTIONAL LAYER</a:t>
            </a:r>
            <a:endParaRPr lang="en-CA" b="1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642135" y="5493247"/>
            <a:ext cx="3507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dirty="0"/>
              <a:t>POOLING LAYER </a:t>
            </a:r>
            <a:r>
              <a:rPr lang="en-CA" dirty="0" smtClean="0"/>
              <a:t>(DOWNSAMPLING)</a:t>
            </a:r>
            <a:endParaRPr lang="en-CA" dirty="0"/>
          </a:p>
        </p:txBody>
      </p:sp>
      <p:sp>
        <p:nvSpPr>
          <p:cNvPr id="42" name="TextBox 41"/>
          <p:cNvSpPr txBox="1"/>
          <p:nvPr/>
        </p:nvSpPr>
        <p:spPr>
          <a:xfrm>
            <a:off x="1292633" y="3097525"/>
            <a:ext cx="117852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sz="1050" dirty="0" smtClean="0"/>
              <a:t>CONVOLUTION</a:t>
            </a:r>
            <a:endParaRPr lang="en-CA" sz="1050" dirty="0"/>
          </a:p>
        </p:txBody>
      </p:sp>
      <p:sp>
        <p:nvSpPr>
          <p:cNvPr id="43" name="TextBox 42"/>
          <p:cNvSpPr txBox="1"/>
          <p:nvPr/>
        </p:nvSpPr>
        <p:spPr>
          <a:xfrm>
            <a:off x="5016406" y="3143519"/>
            <a:ext cx="80342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sz="1050" dirty="0" smtClean="0"/>
              <a:t>POOLING</a:t>
            </a:r>
            <a:endParaRPr lang="en-CA" sz="1050" dirty="0"/>
          </a:p>
        </p:txBody>
      </p:sp>
      <p:sp>
        <p:nvSpPr>
          <p:cNvPr id="45" name="TextBox 44"/>
          <p:cNvSpPr txBox="1"/>
          <p:nvPr/>
        </p:nvSpPr>
        <p:spPr>
          <a:xfrm>
            <a:off x="7569796" y="3143519"/>
            <a:ext cx="107273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sz="1050" dirty="0" smtClean="0"/>
              <a:t>FLATTENING</a:t>
            </a:r>
            <a:endParaRPr lang="en-CA" sz="1050" dirty="0"/>
          </a:p>
        </p:txBody>
      </p:sp>
      <p:pic>
        <p:nvPicPr>
          <p:cNvPr id="3074" name="Picture 2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054" y="4594540"/>
            <a:ext cx="1516072" cy="1226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675295" y="1483471"/>
            <a:ext cx="1005675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/>
              <a:t>RELU Layers are used to add </a:t>
            </a:r>
            <a:r>
              <a:rPr lang="en-CA" sz="1600" b="1" dirty="0" smtClean="0"/>
              <a:t>non-linearity</a:t>
            </a:r>
            <a:r>
              <a:rPr lang="en-CA" sz="1600" dirty="0" smtClean="0"/>
              <a:t> in the feature map.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/>
              <a:t>It also enhances the </a:t>
            </a:r>
            <a:r>
              <a:rPr lang="en-CA" sz="1600" b="1" dirty="0" smtClean="0"/>
              <a:t>sparsity</a:t>
            </a:r>
            <a:r>
              <a:rPr lang="en-CA" sz="1600" dirty="0" smtClean="0"/>
              <a:t> or how </a:t>
            </a:r>
            <a:r>
              <a:rPr lang="en-CA" sz="1600" b="1" dirty="0" smtClean="0"/>
              <a:t>scattered</a:t>
            </a:r>
            <a:r>
              <a:rPr lang="en-CA" sz="1600" dirty="0" smtClean="0"/>
              <a:t> the feature map is.</a:t>
            </a:r>
            <a:endParaRPr lang="en-CA" sz="1600" dirty="0"/>
          </a:p>
        </p:txBody>
      </p:sp>
      <p:sp>
        <p:nvSpPr>
          <p:cNvPr id="2" name="Rounded Rectangle 1"/>
          <p:cNvSpPr/>
          <p:nvPr/>
        </p:nvSpPr>
        <p:spPr>
          <a:xfrm>
            <a:off x="5183054" y="4316253"/>
            <a:ext cx="1452694" cy="150439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836" y="46470"/>
            <a:ext cx="1918332" cy="117273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74" y="3032372"/>
            <a:ext cx="1376134" cy="131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340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4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5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1822</TotalTime>
  <Words>1096</Words>
  <Application>Microsoft Office PowerPoint</Application>
  <PresentationFormat>Widescreen</PresentationFormat>
  <Paragraphs>268</Paragraphs>
  <Slides>12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Calibri Light</vt:lpstr>
      <vt:lpstr>Arial</vt:lpstr>
      <vt:lpstr>Montserrat Black</vt:lpstr>
      <vt:lpstr>Calibri</vt:lpstr>
      <vt:lpstr>Office Theme</vt:lpstr>
      <vt:lpstr>2_Office Theme</vt:lpstr>
      <vt:lpstr>4_Office Theme</vt:lpstr>
      <vt:lpstr>5_Office Theme</vt:lpstr>
      <vt:lpstr>Visio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LEARNING:  FASHION CLASS CLASSIFICATION - CONVOLUTIONAL NEURAL NETWORKS/DEEP LEARNING  DR. RYAN AHMED</dc:title>
  <dc:creator>Dr. Ryan</dc:creator>
  <cp:lastModifiedBy>Ryan Ahmed</cp:lastModifiedBy>
  <cp:revision>171</cp:revision>
  <dcterms:modified xsi:type="dcterms:W3CDTF">2018-12-20T05:34:02Z</dcterms:modified>
</cp:coreProperties>
</file>